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39"/>
  </p:notesMasterIdLst>
  <p:sldIdLst>
    <p:sldId id="256" r:id="rId2"/>
    <p:sldId id="260" r:id="rId3"/>
    <p:sldId id="334" r:id="rId4"/>
    <p:sldId id="259" r:id="rId5"/>
    <p:sldId id="333" r:id="rId6"/>
    <p:sldId id="303" r:id="rId7"/>
    <p:sldId id="311" r:id="rId8"/>
    <p:sldId id="318" r:id="rId9"/>
    <p:sldId id="319" r:id="rId10"/>
    <p:sldId id="281" r:id="rId11"/>
    <p:sldId id="288" r:id="rId12"/>
    <p:sldId id="348" r:id="rId13"/>
    <p:sldId id="294" r:id="rId14"/>
    <p:sldId id="292" r:id="rId15"/>
    <p:sldId id="341" r:id="rId16"/>
    <p:sldId id="290" r:id="rId17"/>
    <p:sldId id="295" r:id="rId18"/>
    <p:sldId id="296" r:id="rId19"/>
    <p:sldId id="297" r:id="rId20"/>
    <p:sldId id="298" r:id="rId21"/>
    <p:sldId id="307" r:id="rId22"/>
    <p:sldId id="335" r:id="rId23"/>
    <p:sldId id="340" r:id="rId24"/>
    <p:sldId id="342" r:id="rId25"/>
    <p:sldId id="338" r:id="rId26"/>
    <p:sldId id="323" r:id="rId27"/>
    <p:sldId id="339" r:id="rId28"/>
    <p:sldId id="325" r:id="rId29"/>
    <p:sldId id="343" r:id="rId30"/>
    <p:sldId id="347" r:id="rId31"/>
    <p:sldId id="346" r:id="rId32"/>
    <p:sldId id="345" r:id="rId33"/>
    <p:sldId id="350" r:id="rId34"/>
    <p:sldId id="266" r:id="rId35"/>
    <p:sldId id="351" r:id="rId36"/>
    <p:sldId id="271" r:id="rId37"/>
    <p:sldId id="35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8E6D"/>
    <a:srgbClr val="009193"/>
    <a:srgbClr val="A271A9"/>
    <a:srgbClr val="FF40FF"/>
    <a:srgbClr val="E05367"/>
    <a:srgbClr val="A62736"/>
    <a:srgbClr val="E96F6F"/>
    <a:srgbClr val="7F7F7F"/>
    <a:srgbClr val="37C1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21"/>
    <p:restoredTop sz="69840"/>
  </p:normalViewPr>
  <p:slideViewPr>
    <p:cSldViewPr snapToGrid="0" snapToObjects="1">
      <p:cViewPr>
        <p:scale>
          <a:sx n="96" d="100"/>
          <a:sy n="96" d="100"/>
        </p:scale>
        <p:origin x="1512" y="-88"/>
      </p:cViewPr>
      <p:guideLst/>
    </p:cSldViewPr>
  </p:slideViewPr>
  <p:outlineViewPr>
    <p:cViewPr>
      <p:scale>
        <a:sx n="33" d="100"/>
        <a:sy n="33" d="100"/>
      </p:scale>
      <p:origin x="0" y="0"/>
    </p:cViewPr>
  </p:outlineViewPr>
  <p:notesTextViewPr>
    <p:cViewPr>
      <p:scale>
        <a:sx n="90" d="100"/>
        <a:sy n="9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SpeedyMurmurs</c:v>
                </c:pt>
              </c:strCache>
            </c:strRef>
          </c:tx>
          <c:spPr>
            <a:solidFill>
              <a:schemeClr val="accent1"/>
            </a:solidFill>
            <a:ln>
              <a:noFill/>
            </a:ln>
            <a:effectLst/>
          </c:spPr>
          <c:invertIfNegative val="0"/>
          <c:cat>
            <c:strRef>
              <c:f>Sheet1!$A$2:$A$3</c:f>
              <c:strCache>
                <c:ptCount val="2"/>
                <c:pt idx="0">
                  <c:v>Volume of payments completed</c:v>
                </c:pt>
                <c:pt idx="1">
                  <c:v>Number of payments completed</c:v>
                </c:pt>
              </c:strCache>
            </c:strRef>
          </c:cat>
          <c:val>
            <c:numRef>
              <c:f>Sheet1!$B$2:$B$3</c:f>
              <c:numCache>
                <c:formatCode>General</c:formatCode>
                <c:ptCount val="2"/>
                <c:pt idx="0">
                  <c:v>3.455999999999999</c:v>
                </c:pt>
                <c:pt idx="1">
                  <c:v>4.615399999999998</c:v>
                </c:pt>
              </c:numCache>
            </c:numRef>
          </c:val>
        </c:ser>
        <c:ser>
          <c:idx val="1"/>
          <c:order val="1"/>
          <c:tx>
            <c:strRef>
              <c:f>Sheet1!$C$1</c:f>
              <c:strCache>
                <c:ptCount val="1"/>
                <c:pt idx="0">
                  <c:v>SilentWhispers</c:v>
                </c:pt>
              </c:strCache>
            </c:strRef>
          </c:tx>
          <c:spPr>
            <a:solidFill>
              <a:schemeClr val="accent2"/>
            </a:solidFill>
            <a:ln>
              <a:noFill/>
            </a:ln>
            <a:effectLst/>
          </c:spPr>
          <c:invertIfNegative val="0"/>
          <c:cat>
            <c:strRef>
              <c:f>Sheet1!$A$2:$A$3</c:f>
              <c:strCache>
                <c:ptCount val="2"/>
                <c:pt idx="0">
                  <c:v>Volume of payments completed</c:v>
                </c:pt>
                <c:pt idx="1">
                  <c:v>Number of payments completed</c:v>
                </c:pt>
              </c:strCache>
            </c:strRef>
          </c:cat>
          <c:val>
            <c:numRef>
              <c:f>Sheet1!$C$2:$C$3</c:f>
              <c:numCache>
                <c:formatCode>General</c:formatCode>
                <c:ptCount val="2"/>
                <c:pt idx="0">
                  <c:v>19.4188</c:v>
                </c:pt>
                <c:pt idx="1">
                  <c:v>48.3798</c:v>
                </c:pt>
              </c:numCache>
            </c:numRef>
          </c:val>
        </c:ser>
        <c:ser>
          <c:idx val="2"/>
          <c:order val="2"/>
          <c:tx>
            <c:strRef>
              <c:f>Sheet1!$D$1</c:f>
              <c:strCache>
                <c:ptCount val="1"/>
                <c:pt idx="0">
                  <c:v>Shortest Path</c:v>
                </c:pt>
              </c:strCache>
            </c:strRef>
          </c:tx>
          <c:spPr>
            <a:solidFill>
              <a:schemeClr val="accent3"/>
            </a:solidFill>
            <a:ln>
              <a:noFill/>
            </a:ln>
            <a:effectLst/>
          </c:spPr>
          <c:invertIfNegative val="0"/>
          <c:cat>
            <c:strRef>
              <c:f>Sheet1!$A$2:$A$3</c:f>
              <c:strCache>
                <c:ptCount val="2"/>
                <c:pt idx="0">
                  <c:v>Volume of payments completed</c:v>
                </c:pt>
                <c:pt idx="1">
                  <c:v>Number of payments completed</c:v>
                </c:pt>
              </c:strCache>
            </c:strRef>
          </c:cat>
          <c:val>
            <c:numRef>
              <c:f>Sheet1!$D$2:$D$3</c:f>
              <c:numCache>
                <c:formatCode>General</c:formatCode>
                <c:ptCount val="2"/>
                <c:pt idx="0">
                  <c:v>31.1865</c:v>
                </c:pt>
                <c:pt idx="1">
                  <c:v>69.2971</c:v>
                </c:pt>
              </c:numCache>
            </c:numRef>
          </c:val>
        </c:ser>
        <c:ser>
          <c:idx val="3"/>
          <c:order val="3"/>
          <c:tx>
            <c:strRef>
              <c:f>Sheet1!$E$1</c:f>
              <c:strCache>
                <c:ptCount val="1"/>
                <c:pt idx="0">
                  <c:v>Spider (LP)</c:v>
                </c:pt>
              </c:strCache>
            </c:strRef>
          </c:tx>
          <c:spPr>
            <a:solidFill>
              <a:schemeClr val="accent4"/>
            </a:solidFill>
            <a:ln>
              <a:noFill/>
            </a:ln>
            <a:effectLst/>
          </c:spPr>
          <c:invertIfNegative val="0"/>
          <c:cat>
            <c:strRef>
              <c:f>Sheet1!$A$2:$A$3</c:f>
              <c:strCache>
                <c:ptCount val="2"/>
                <c:pt idx="0">
                  <c:v>Volume of payments completed</c:v>
                </c:pt>
                <c:pt idx="1">
                  <c:v>Number of payments completed</c:v>
                </c:pt>
              </c:strCache>
            </c:strRef>
          </c:cat>
          <c:val>
            <c:numRef>
              <c:f>Sheet1!$E$2:$E$3</c:f>
              <c:numCache>
                <c:formatCode>General</c:formatCode>
                <c:ptCount val="2"/>
                <c:pt idx="0">
                  <c:v>51.6552</c:v>
                </c:pt>
                <c:pt idx="1">
                  <c:v>53.9295</c:v>
                </c:pt>
              </c:numCache>
            </c:numRef>
          </c:val>
        </c:ser>
        <c:ser>
          <c:idx val="4"/>
          <c:order val="4"/>
          <c:tx>
            <c:strRef>
              <c:f>Sheet1!$F$1</c:f>
              <c:strCache>
                <c:ptCount val="1"/>
                <c:pt idx="0">
                  <c:v>Spider (Waterfilling)</c:v>
                </c:pt>
              </c:strCache>
            </c:strRef>
          </c:tx>
          <c:spPr>
            <a:solidFill>
              <a:schemeClr val="accent5"/>
            </a:solidFill>
            <a:ln>
              <a:noFill/>
            </a:ln>
            <a:effectLst/>
          </c:spPr>
          <c:invertIfNegative val="0"/>
          <c:cat>
            <c:strRef>
              <c:f>Sheet1!$A$2:$A$3</c:f>
              <c:strCache>
                <c:ptCount val="2"/>
                <c:pt idx="0">
                  <c:v>Volume of payments completed</c:v>
                </c:pt>
                <c:pt idx="1">
                  <c:v>Number of payments completed</c:v>
                </c:pt>
              </c:strCache>
            </c:strRef>
          </c:cat>
          <c:val>
            <c:numRef>
              <c:f>Sheet1!$F$2:$F$3</c:f>
              <c:numCache>
                <c:formatCode>General</c:formatCode>
                <c:ptCount val="2"/>
                <c:pt idx="1">
                  <c:v>78.7118</c:v>
                </c:pt>
              </c:numCache>
            </c:numRef>
          </c:val>
        </c:ser>
        <c:dLbls>
          <c:showLegendKey val="0"/>
          <c:showVal val="0"/>
          <c:showCatName val="0"/>
          <c:showSerName val="0"/>
          <c:showPercent val="0"/>
          <c:showBubbleSize val="0"/>
        </c:dLbls>
        <c:gapWidth val="219"/>
        <c:overlap val="-27"/>
        <c:axId val="-1629043664"/>
        <c:axId val="-1629041888"/>
      </c:barChart>
      <c:catAx>
        <c:axId val="-1629043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Gill Sans" charset="0"/>
                <a:ea typeface="Gill Sans" charset="0"/>
                <a:cs typeface="Gill Sans" charset="0"/>
              </a:defRPr>
            </a:pPr>
            <a:endParaRPr lang="en-US"/>
          </a:p>
        </c:txPr>
        <c:crossAx val="-1629041888"/>
        <c:crosses val="autoZero"/>
        <c:auto val="1"/>
        <c:lblAlgn val="ctr"/>
        <c:lblOffset val="100"/>
        <c:noMultiLvlLbl val="0"/>
      </c:catAx>
      <c:valAx>
        <c:axId val="-1629041888"/>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9043664"/>
        <c:crosses val="autoZero"/>
        <c:crossBetween val="between"/>
      </c:valAx>
      <c:spPr>
        <a:noFill/>
        <a:ln>
          <a:noFill/>
        </a:ln>
        <a:effectLst/>
      </c:spPr>
    </c:plotArea>
    <c:legend>
      <c:legendPos val="b"/>
      <c:layout>
        <c:manualLayout>
          <c:xMode val="edge"/>
          <c:yMode val="edge"/>
          <c:x val="0.0"/>
          <c:y val="0.802501200084715"/>
          <c:w val="1.0"/>
          <c:h val="0.17408476112495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Gill Sans" charset="0"/>
              <a:ea typeface="Gill Sans" charset="0"/>
              <a:cs typeface="Gill Sans"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SpeedyMurmurs</c:v>
                </c:pt>
              </c:strCache>
            </c:strRef>
          </c:tx>
          <c:spPr>
            <a:solidFill>
              <a:schemeClr val="accent1"/>
            </a:solidFill>
            <a:ln>
              <a:noFill/>
            </a:ln>
            <a:effectLst/>
          </c:spPr>
          <c:invertIfNegative val="0"/>
          <c:cat>
            <c:strRef>
              <c:f>Sheet1!$A$2:$A$3</c:f>
              <c:strCache>
                <c:ptCount val="2"/>
                <c:pt idx="0">
                  <c:v>Volume of payments completed</c:v>
                </c:pt>
                <c:pt idx="1">
                  <c:v>Number of payments completed</c:v>
                </c:pt>
              </c:strCache>
            </c:strRef>
          </c:cat>
          <c:val>
            <c:numRef>
              <c:f>Sheet1!$B$2:$B$3</c:f>
              <c:numCache>
                <c:formatCode>General</c:formatCode>
                <c:ptCount val="2"/>
                <c:pt idx="0">
                  <c:v>12.843</c:v>
                </c:pt>
                <c:pt idx="1">
                  <c:v>15.911</c:v>
                </c:pt>
              </c:numCache>
            </c:numRef>
          </c:val>
        </c:ser>
        <c:ser>
          <c:idx val="1"/>
          <c:order val="1"/>
          <c:tx>
            <c:strRef>
              <c:f>Sheet1!$C$1</c:f>
              <c:strCache>
                <c:ptCount val="1"/>
                <c:pt idx="0">
                  <c:v>SilentWhispers</c:v>
                </c:pt>
              </c:strCache>
            </c:strRef>
          </c:tx>
          <c:spPr>
            <a:solidFill>
              <a:schemeClr val="accent2"/>
            </a:solidFill>
            <a:ln>
              <a:noFill/>
            </a:ln>
            <a:effectLst/>
          </c:spPr>
          <c:invertIfNegative val="0"/>
          <c:cat>
            <c:strRef>
              <c:f>Sheet1!$A$2:$A$3</c:f>
              <c:strCache>
                <c:ptCount val="2"/>
                <c:pt idx="0">
                  <c:v>Volume of payments completed</c:v>
                </c:pt>
                <c:pt idx="1">
                  <c:v>Number of payments completed</c:v>
                </c:pt>
              </c:strCache>
            </c:strRef>
          </c:cat>
          <c:val>
            <c:numRef>
              <c:f>Sheet1!$C$2:$C$3</c:f>
              <c:numCache>
                <c:formatCode>General</c:formatCode>
                <c:ptCount val="2"/>
                <c:pt idx="0">
                  <c:v>30.62336</c:v>
                </c:pt>
                <c:pt idx="1">
                  <c:v>60.29898</c:v>
                </c:pt>
              </c:numCache>
            </c:numRef>
          </c:val>
        </c:ser>
        <c:ser>
          <c:idx val="2"/>
          <c:order val="2"/>
          <c:tx>
            <c:strRef>
              <c:f>Sheet1!$D$1</c:f>
              <c:strCache>
                <c:ptCount val="1"/>
                <c:pt idx="0">
                  <c:v>Shortest Path</c:v>
                </c:pt>
              </c:strCache>
            </c:strRef>
          </c:tx>
          <c:spPr>
            <a:solidFill>
              <a:schemeClr val="accent3"/>
            </a:solidFill>
            <a:ln>
              <a:noFill/>
            </a:ln>
            <a:effectLst/>
          </c:spPr>
          <c:invertIfNegative val="0"/>
          <c:cat>
            <c:strRef>
              <c:f>Sheet1!$A$2:$A$3</c:f>
              <c:strCache>
                <c:ptCount val="2"/>
                <c:pt idx="0">
                  <c:v>Volume of payments completed</c:v>
                </c:pt>
                <c:pt idx="1">
                  <c:v>Number of payments completed</c:v>
                </c:pt>
              </c:strCache>
            </c:strRef>
          </c:cat>
          <c:val>
            <c:numRef>
              <c:f>Sheet1!$D$2:$D$3</c:f>
              <c:numCache>
                <c:formatCode>General</c:formatCode>
                <c:ptCount val="2"/>
                <c:pt idx="0">
                  <c:v>33.5189</c:v>
                </c:pt>
                <c:pt idx="1">
                  <c:v>64.9272</c:v>
                </c:pt>
              </c:numCache>
            </c:numRef>
          </c:val>
        </c:ser>
        <c:ser>
          <c:idx val="3"/>
          <c:order val="3"/>
          <c:tx>
            <c:strRef>
              <c:f>Sheet1!$E$1</c:f>
              <c:strCache>
                <c:ptCount val="1"/>
                <c:pt idx="0">
                  <c:v>Spider (LP)</c:v>
                </c:pt>
              </c:strCache>
            </c:strRef>
          </c:tx>
          <c:spPr>
            <a:solidFill>
              <a:schemeClr val="accent4"/>
            </a:solidFill>
            <a:ln>
              <a:noFill/>
            </a:ln>
            <a:effectLst/>
          </c:spPr>
          <c:invertIfNegative val="0"/>
          <c:cat>
            <c:strRef>
              <c:f>Sheet1!$A$2:$A$3</c:f>
              <c:strCache>
                <c:ptCount val="2"/>
                <c:pt idx="0">
                  <c:v>Volume of payments completed</c:v>
                </c:pt>
                <c:pt idx="1">
                  <c:v>Number of payments completed</c:v>
                </c:pt>
              </c:strCache>
            </c:strRef>
          </c:cat>
          <c:val>
            <c:numRef>
              <c:f>Sheet1!$E$2:$E$3</c:f>
              <c:numCache>
                <c:formatCode>General</c:formatCode>
                <c:ptCount val="2"/>
                <c:pt idx="0">
                  <c:v>22.6779</c:v>
                </c:pt>
                <c:pt idx="1">
                  <c:v>48.2252</c:v>
                </c:pt>
              </c:numCache>
            </c:numRef>
          </c:val>
        </c:ser>
        <c:ser>
          <c:idx val="4"/>
          <c:order val="4"/>
          <c:tx>
            <c:strRef>
              <c:f>Sheet1!$F$1</c:f>
              <c:strCache>
                <c:ptCount val="1"/>
                <c:pt idx="0">
                  <c:v>Spider (Waterfilling)</c:v>
                </c:pt>
              </c:strCache>
            </c:strRef>
          </c:tx>
          <c:spPr>
            <a:solidFill>
              <a:schemeClr val="accent5"/>
            </a:solidFill>
            <a:ln>
              <a:noFill/>
            </a:ln>
            <a:effectLst/>
          </c:spPr>
          <c:invertIfNegative val="0"/>
          <c:cat>
            <c:strRef>
              <c:f>Sheet1!$A$2:$A$3</c:f>
              <c:strCache>
                <c:ptCount val="2"/>
                <c:pt idx="0">
                  <c:v>Volume of payments completed</c:v>
                </c:pt>
                <c:pt idx="1">
                  <c:v>Number of payments completed</c:v>
                </c:pt>
              </c:strCache>
            </c:strRef>
          </c:cat>
          <c:val>
            <c:numRef>
              <c:f>Sheet1!$F$2:$F$3</c:f>
              <c:numCache>
                <c:formatCode>General</c:formatCode>
                <c:ptCount val="2"/>
                <c:pt idx="0">
                  <c:v>38.6625</c:v>
                </c:pt>
                <c:pt idx="1">
                  <c:v>69.5191</c:v>
                </c:pt>
              </c:numCache>
            </c:numRef>
          </c:val>
        </c:ser>
        <c:dLbls>
          <c:showLegendKey val="0"/>
          <c:showVal val="0"/>
          <c:showCatName val="0"/>
          <c:showSerName val="0"/>
          <c:showPercent val="0"/>
          <c:showBubbleSize val="0"/>
        </c:dLbls>
        <c:gapWidth val="219"/>
        <c:overlap val="-27"/>
        <c:axId val="-1601144912"/>
        <c:axId val="-1299627104"/>
      </c:barChart>
      <c:catAx>
        <c:axId val="-1601144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Gill Sans" charset="0"/>
                <a:ea typeface="Gill Sans" charset="0"/>
                <a:cs typeface="Gill Sans" charset="0"/>
              </a:defRPr>
            </a:pPr>
            <a:endParaRPr lang="en-US"/>
          </a:p>
        </c:txPr>
        <c:crossAx val="-1299627104"/>
        <c:crosses val="autoZero"/>
        <c:auto val="1"/>
        <c:lblAlgn val="ctr"/>
        <c:lblOffset val="100"/>
        <c:noMultiLvlLbl val="0"/>
      </c:catAx>
      <c:valAx>
        <c:axId val="-1299627104"/>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01144912"/>
        <c:crosses val="autoZero"/>
        <c:crossBetween val="between"/>
      </c:valAx>
      <c:spPr>
        <a:noFill/>
        <a:ln>
          <a:noFill/>
        </a:ln>
        <a:effectLst/>
      </c:spPr>
    </c:plotArea>
    <c:legend>
      <c:legendPos val="b"/>
      <c:layout>
        <c:manualLayout>
          <c:xMode val="edge"/>
          <c:yMode val="edge"/>
          <c:x val="0.00930212495355636"/>
          <c:y val="0.802501200084715"/>
          <c:w val="0.971712054801474"/>
          <c:h val="0.17408476112495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Gill Sans" charset="0"/>
              <a:ea typeface="Gill Sans" charset="0"/>
              <a:cs typeface="Gill Sans"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2.png>
</file>

<file path=ppt/media/image3.jpg>
</file>

<file path=ppt/media/image4.tiff>
</file>

<file path=ppt/media/image5.tiff>
</file>

<file path=ppt/media/image6.tiff>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6B60DE-C2D6-464B-82DD-6111AE8D6AF6}" type="datetimeFigureOut">
              <a:rPr lang="en-US" smtClean="0"/>
              <a:t>11/13/18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AA499C-663F-4143-9262-3FD0D1B512B2}" type="slidenum">
              <a:rPr lang="en-US" smtClean="0"/>
              <a:t>‹#›</a:t>
            </a:fld>
            <a:endParaRPr lang="en-US"/>
          </a:p>
        </p:txBody>
      </p:sp>
    </p:spTree>
    <p:extLst>
      <p:ext uri="{BB962C8B-B14F-4D97-AF65-F5344CB8AC3E}">
        <p14:creationId xmlns:p14="http://schemas.microsoft.com/office/powerpoint/2010/main" val="1861321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Line about crypto</a:t>
            </a:r>
            <a:r>
              <a:rPr lang="en-US" baseline="0" dirty="0" smtClean="0"/>
              <a:t> </a:t>
            </a:r>
            <a:r>
              <a:rPr lang="en-US" baseline="0" dirty="0" err="1" smtClean="0"/>
              <a:t>txns</a:t>
            </a:r>
            <a:r>
              <a:rPr lang="en-US" baseline="0" dirty="0" smtClean="0"/>
              <a:t> going through </a:t>
            </a:r>
            <a:r>
              <a:rPr lang="en-US" baseline="0" dirty="0" err="1" smtClean="0"/>
              <a:t>blockchain</a:t>
            </a:r>
            <a:endParaRPr lang="en-US" baseline="0" dirty="0" smtClean="0"/>
          </a:p>
          <a:p>
            <a:endParaRPr lang="en-US" baseline="0" dirty="0" smtClean="0"/>
          </a:p>
          <a:p>
            <a:r>
              <a:rPr lang="en-US" baseline="0" dirty="0" smtClean="0"/>
              <a:t>How we can use networking ideas to improve cryptocurrency transaction throughput on today’s </a:t>
            </a:r>
            <a:r>
              <a:rPr lang="en-US" baseline="0" dirty="0" err="1" smtClean="0"/>
              <a:t>blockchains</a:t>
            </a:r>
            <a:endParaRPr lang="en-US" dirty="0"/>
          </a:p>
        </p:txBody>
      </p:sp>
      <p:sp>
        <p:nvSpPr>
          <p:cNvPr id="4" name="Slide Number Placeholder 3"/>
          <p:cNvSpPr>
            <a:spLocks noGrp="1"/>
          </p:cNvSpPr>
          <p:nvPr>
            <p:ph type="sldNum" sz="quarter" idx="10"/>
          </p:nvPr>
        </p:nvSpPr>
        <p:spPr/>
        <p:txBody>
          <a:bodyPr/>
          <a:lstStyle/>
          <a:p>
            <a:fld id="{81AA499C-663F-4143-9262-3FD0D1B512B2}" type="slidenum">
              <a:rPr lang="en-US" smtClean="0"/>
              <a:t>1</a:t>
            </a:fld>
            <a:endParaRPr lang="en-US"/>
          </a:p>
        </p:txBody>
      </p:sp>
    </p:spTree>
    <p:extLst>
      <p:ext uri="{BB962C8B-B14F-4D97-AF65-F5344CB8AC3E}">
        <p14:creationId xmlns:p14="http://schemas.microsoft.com/office/powerpoint/2010/main" val="1591797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individual payment channels allow you to make faster yet secure transfers with one other individuals, if we had to make one such channel with every individual recipient, that would not scale! Payment channels alleviate this by allowing one to transact through a series of payment channels and intermediaries. </a:t>
            </a:r>
            <a:r>
              <a:rPr lang="en-US" dirty="0" smtClean="0"/>
              <a:t>Network of individual bidirectional</a:t>
            </a:r>
            <a:r>
              <a:rPr lang="en-US" baseline="0" dirty="0" smtClean="0"/>
              <a:t> payment channels allowing any pair of users to transact with each other. </a:t>
            </a:r>
          </a:p>
          <a:p>
            <a:endParaRPr lang="en-US" baseline="0" dirty="0" smtClean="0"/>
          </a:p>
          <a:p>
            <a:r>
              <a:rPr lang="en-US" baseline="0" dirty="0" smtClean="0"/>
              <a:t>The idea is to first send money to an intermediary who can then send money to bob. Let’s say Alice wants to send 3 tokens to Bob Note that </a:t>
            </a:r>
            <a:r>
              <a:rPr lang="en-US" b="1" baseline="0" dirty="0" smtClean="0"/>
              <a:t>THIS DOESN’T REQUIRE ANY TRUST </a:t>
            </a:r>
            <a:r>
              <a:rPr lang="en-US" baseline="0" dirty="0" smtClean="0"/>
              <a:t>and can be setup in such a way that the intermediary can never steal funds from Alice and not send them to Bob. But to incentive the intermediary, he/she extracts a certain routing fee.</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10</a:t>
            </a:fld>
            <a:endParaRPr lang="en-US"/>
          </a:p>
        </p:txBody>
      </p:sp>
    </p:spTree>
    <p:extLst>
      <p:ext uri="{BB962C8B-B14F-4D97-AF65-F5344CB8AC3E}">
        <p14:creationId xmlns:p14="http://schemas.microsoft.com/office/powerpoint/2010/main" val="397265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dirty="0" smtClean="0"/>
              <a:t>For Alice</a:t>
            </a:r>
            <a:r>
              <a:rPr lang="en-US" baseline="0" dirty="0" smtClean="0"/>
              <a:t> to send 3 tokens to Bob, Charlie is an apt intermediary. She can send 3 coins to </a:t>
            </a:r>
            <a:r>
              <a:rPr lang="en-US" baseline="0" dirty="0" err="1" smtClean="0"/>
              <a:t>charlie</a:t>
            </a:r>
            <a:r>
              <a:rPr lang="en-US" baseline="0" dirty="0" smtClean="0"/>
              <a:t> who can send 3 coins to bob. All of this can be done in a secure manner. Further, Intermediate nodes are incentivized via  routing fees (typically a fraction of the amount being sent). </a:t>
            </a:r>
          </a:p>
        </p:txBody>
      </p:sp>
      <p:sp>
        <p:nvSpPr>
          <p:cNvPr id="4" name="Slide Number Placeholder 3"/>
          <p:cNvSpPr>
            <a:spLocks noGrp="1"/>
          </p:cNvSpPr>
          <p:nvPr>
            <p:ph type="sldNum" sz="quarter" idx="10"/>
          </p:nvPr>
        </p:nvSpPr>
        <p:spPr/>
        <p:txBody>
          <a:bodyPr/>
          <a:lstStyle/>
          <a:p>
            <a:fld id="{65242A04-6684-9D4B-B04F-C4679E1D62A4}" type="slidenum">
              <a:rPr lang="en-US" smtClean="0"/>
              <a:t>11</a:t>
            </a:fld>
            <a:endParaRPr lang="en-US"/>
          </a:p>
        </p:txBody>
      </p:sp>
    </p:spTree>
    <p:extLst>
      <p:ext uri="{BB962C8B-B14F-4D97-AF65-F5344CB8AC3E}">
        <p14:creationId xmlns:p14="http://schemas.microsoft.com/office/powerpoint/2010/main" val="736772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12</a:t>
            </a:fld>
            <a:endParaRPr lang="en-US"/>
          </a:p>
        </p:txBody>
      </p:sp>
    </p:spTree>
    <p:extLst>
      <p:ext uri="{BB962C8B-B14F-4D97-AF65-F5344CB8AC3E}">
        <p14:creationId xmlns:p14="http://schemas.microsoft.com/office/powerpoint/2010/main" val="13090841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Say</a:t>
            </a:r>
            <a:r>
              <a:rPr lang="en-US" baseline="0" dirty="0" smtClean="0"/>
              <a:t> Alice sends through Charlie and Bob. Balances get updated</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13</a:t>
            </a:fld>
            <a:endParaRPr lang="en-US"/>
          </a:p>
        </p:txBody>
      </p:sp>
    </p:spTree>
    <p:extLst>
      <p:ext uri="{BB962C8B-B14F-4D97-AF65-F5344CB8AC3E}">
        <p14:creationId xmlns:p14="http://schemas.microsoft.com/office/powerpoint/2010/main" val="12135377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have established that Alice can send some money to some intermediary, but this begs the question of</a:t>
            </a:r>
            <a:r>
              <a:rPr lang="en-US" baseline="0" dirty="0" smtClean="0"/>
              <a:t> which intermediary and what path to use for the payment. In particular, Alice needs to find an intermediary who can send as much funds as she wants to send too. For instance, let’s consider the scenario when </a:t>
            </a:r>
            <a:r>
              <a:rPr lang="en-US" baseline="0" dirty="0" err="1" smtClean="0"/>
              <a:t>alice</a:t>
            </a:r>
            <a:r>
              <a:rPr lang="en-US" baseline="0" dirty="0" smtClean="0"/>
              <a:t> wants to send 3 more coins to Bob. One option is to use the same path as before which can support the 3 more coins</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14</a:t>
            </a:fld>
            <a:endParaRPr lang="en-US"/>
          </a:p>
        </p:txBody>
      </p:sp>
    </p:spTree>
    <p:extLst>
      <p:ext uri="{BB962C8B-B14F-4D97-AF65-F5344CB8AC3E}">
        <p14:creationId xmlns:p14="http://schemas.microsoft.com/office/powerpoint/2010/main" val="37611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15</a:t>
            </a:fld>
            <a:endParaRPr lang="en-US"/>
          </a:p>
        </p:txBody>
      </p:sp>
    </p:spTree>
    <p:extLst>
      <p:ext uri="{BB962C8B-B14F-4D97-AF65-F5344CB8AC3E}">
        <p14:creationId xmlns:p14="http://schemas.microsoft.com/office/powerpoint/2010/main" val="11317281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the Alice </a:t>
            </a:r>
            <a:r>
              <a:rPr lang="mr-IN" baseline="0" dirty="0" smtClean="0"/>
              <a:t>–</a:t>
            </a:r>
            <a:r>
              <a:rPr lang="en-US" baseline="0" dirty="0" smtClean="0"/>
              <a:t> Charlie </a:t>
            </a:r>
            <a:r>
              <a:rPr lang="mr-IN" baseline="0" dirty="0" smtClean="0"/>
              <a:t>–</a:t>
            </a:r>
            <a:r>
              <a:rPr lang="en-US" baseline="0" dirty="0" smtClean="0"/>
              <a:t> Eve </a:t>
            </a:r>
            <a:r>
              <a:rPr lang="mr-IN" baseline="0" dirty="0" smtClean="0"/>
              <a:t>–</a:t>
            </a:r>
            <a:r>
              <a:rPr lang="en-US" baseline="0" dirty="0" smtClean="0"/>
              <a:t> Mary path doesn’t because Charlie can only send 1 more unit to Bob before running out of funds on his end. Thus, this isn’t a valid path</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16</a:t>
            </a:fld>
            <a:endParaRPr lang="en-US"/>
          </a:p>
        </p:txBody>
      </p:sp>
    </p:spTree>
    <p:extLst>
      <p:ext uri="{BB962C8B-B14F-4D97-AF65-F5344CB8AC3E}">
        <p14:creationId xmlns:p14="http://schemas.microsoft.com/office/powerpoint/2010/main" val="13778840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Alice</a:t>
            </a:r>
            <a:r>
              <a:rPr lang="en-US" baseline="0" dirty="0" smtClean="0"/>
              <a:t> sends 3 more on the same path - </a:t>
            </a:r>
            <a:r>
              <a:rPr lang="en-US" dirty="0" smtClean="0"/>
              <a:t>This is what</a:t>
            </a:r>
            <a:r>
              <a:rPr lang="en-US" baseline="0" dirty="0" smtClean="0"/>
              <a:t> nodes in payment channels do today </a:t>
            </a:r>
            <a:r>
              <a:rPr lang="mr-IN" baseline="0" dirty="0" smtClean="0"/>
              <a:t>–</a:t>
            </a:r>
            <a:r>
              <a:rPr lang="en-US" baseline="0" dirty="0" smtClean="0"/>
              <a:t> find the shortest path with sufficient funds</a:t>
            </a:r>
            <a:endParaRPr lang="en-US" dirty="0" smtClean="0"/>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17</a:t>
            </a:fld>
            <a:endParaRPr lang="en-US"/>
          </a:p>
        </p:txBody>
      </p:sp>
    </p:spTree>
    <p:extLst>
      <p:ext uri="{BB962C8B-B14F-4D97-AF65-F5344CB8AC3E}">
        <p14:creationId xmlns:p14="http://schemas.microsoft.com/office/powerpoint/2010/main" val="1027884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smtClean="0"/>
              <a:t>All</a:t>
            </a:r>
            <a:r>
              <a:rPr lang="en-US" sz="1400" baseline="0" dirty="0" smtClean="0"/>
              <a:t> of the funds between Alice and Charlie end up on Charlie’s side, so Alice can send nothing more to him until he returns some funds back. And similarly between </a:t>
            </a:r>
            <a:r>
              <a:rPr lang="en-US" sz="1400" baseline="0" dirty="0" err="1" smtClean="0"/>
              <a:t>charlie</a:t>
            </a:r>
            <a:r>
              <a:rPr lang="en-US" sz="1400" baseline="0" dirty="0" smtClean="0"/>
              <a:t> and bob</a:t>
            </a:r>
            <a:endParaRPr lang="en-US" sz="1400" dirty="0"/>
          </a:p>
        </p:txBody>
      </p:sp>
      <p:sp>
        <p:nvSpPr>
          <p:cNvPr id="4" name="Slide Number Placeholder 3"/>
          <p:cNvSpPr>
            <a:spLocks noGrp="1"/>
          </p:cNvSpPr>
          <p:nvPr>
            <p:ph type="sldNum" sz="quarter" idx="10"/>
          </p:nvPr>
        </p:nvSpPr>
        <p:spPr/>
        <p:txBody>
          <a:bodyPr/>
          <a:lstStyle/>
          <a:p>
            <a:fld id="{65242A04-6684-9D4B-B04F-C4679E1D62A4}" type="slidenum">
              <a:rPr lang="en-US" smtClean="0"/>
              <a:t>18</a:t>
            </a:fld>
            <a:endParaRPr lang="en-US"/>
          </a:p>
        </p:txBody>
      </p:sp>
    </p:spTree>
    <p:extLst>
      <p:ext uri="{BB962C8B-B14F-4D97-AF65-F5344CB8AC3E}">
        <p14:creationId xmlns:p14="http://schemas.microsoft.com/office/powerpoint/2010/main" val="20641536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is worse is if Charlie wants to send 3 tokens to Bob now, he can’t do so</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19</a:t>
            </a:fld>
            <a:endParaRPr lang="en-US"/>
          </a:p>
        </p:txBody>
      </p:sp>
    </p:spTree>
    <p:extLst>
      <p:ext uri="{BB962C8B-B14F-4D97-AF65-F5344CB8AC3E}">
        <p14:creationId xmlns:p14="http://schemas.microsoft.com/office/powerpoint/2010/main" val="610343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 </a:t>
            </a:r>
            <a:r>
              <a:rPr lang="en-US" baseline="0" dirty="0" err="1" smtClean="0"/>
              <a:t>blockchain</a:t>
            </a:r>
            <a:r>
              <a:rPr lang="en-US" baseline="0" dirty="0" smtClean="0"/>
              <a:t> is a shared distributed ledger that tracks all </a:t>
            </a:r>
            <a:r>
              <a:rPr lang="en-US" baseline="0" dirty="0" err="1" smtClean="0"/>
              <a:t>txns</a:t>
            </a:r>
            <a:r>
              <a:rPr lang="en-US" baseline="0" dirty="0" smtClean="0"/>
              <a:t> in a </a:t>
            </a:r>
            <a:r>
              <a:rPr lang="en-US" baseline="0" dirty="0" err="1" smtClean="0"/>
              <a:t>cyrptocurrency’s</a:t>
            </a:r>
            <a:r>
              <a:rPr lang="en-US" baseline="0" dirty="0" smtClean="0"/>
              <a:t> history. And in particular, if a certain pair of users want to transact, say Alice and Bob</a:t>
            </a:r>
          </a:p>
          <a:p>
            <a:endParaRPr lang="en-US" baseline="0" dirty="0" smtClean="0"/>
          </a:p>
          <a:p>
            <a:r>
              <a:rPr lang="en-US" baseline="0" dirty="0" smtClean="0"/>
              <a:t>Alice broadcasts her transaction to a group of miners, miners verify the </a:t>
            </a:r>
            <a:r>
              <a:rPr lang="en-US" baseline="0" dirty="0" err="1" smtClean="0"/>
              <a:t>txn</a:t>
            </a:r>
            <a:r>
              <a:rPr lang="en-US" baseline="0" dirty="0" smtClean="0"/>
              <a:t> and then include it in a block . In general, this process of creating the next block on the miner’s end is time consuming because one needs sufficient time for everyone to hear about a transaction and come to consensus. In bitcoin for instance, this can be around 10 minutes per block.</a:t>
            </a:r>
          </a:p>
          <a:p>
            <a:endParaRPr lang="en-US" baseline="0" dirty="0" smtClean="0"/>
          </a:p>
        </p:txBody>
      </p:sp>
      <p:sp>
        <p:nvSpPr>
          <p:cNvPr id="4" name="Slide Number Placeholder 3"/>
          <p:cNvSpPr>
            <a:spLocks noGrp="1"/>
          </p:cNvSpPr>
          <p:nvPr>
            <p:ph type="sldNum" sz="quarter" idx="10"/>
          </p:nvPr>
        </p:nvSpPr>
        <p:spPr/>
        <p:txBody>
          <a:bodyPr/>
          <a:lstStyle/>
          <a:p>
            <a:fld id="{65242A04-6684-9D4B-B04F-C4679E1D62A4}" type="slidenum">
              <a:rPr lang="en-US" smtClean="0"/>
              <a:t>2</a:t>
            </a:fld>
            <a:endParaRPr lang="en-US"/>
          </a:p>
        </p:txBody>
      </p:sp>
    </p:spTree>
    <p:extLst>
      <p:ext uri="{BB962C8B-B14F-4D97-AF65-F5344CB8AC3E}">
        <p14:creationId xmlns:p14="http://schemas.microsoft.com/office/powerpoint/2010/main" val="19206334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a:t>
            </a:r>
            <a:r>
              <a:rPr lang="en-US" baseline="0" dirty="0" smtClean="0"/>
              <a:t> he can’t send any payments to Bob on his direct channel. He also doesn’t have sufficient funds between him and Eve to use that path.</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Note that Charlie does have 9 coins between him and Alice but that doesn’t help him get any path to Bob. . He does have coins on the channel with Alice however since that was restricted to transacting only with Alice, if he wants to reallocate, he’d need to go back close our a set of channels and reopen them with a different amount of funds allocated to these </a:t>
            </a:r>
            <a:r>
              <a:rPr lang="en-US" baseline="0" dirty="0" err="1" smtClean="0"/>
              <a:t>channnels</a:t>
            </a:r>
            <a:r>
              <a:rPr lang="en-US" baseline="0" dirty="0" smtClean="0"/>
              <a:t> </a:t>
            </a:r>
            <a:r>
              <a:rPr lang="mr-IN" baseline="0" dirty="0" smtClean="0"/>
              <a:t>–</a:t>
            </a:r>
            <a:r>
              <a:rPr lang="en-US" baseline="0" dirty="0" smtClean="0"/>
              <a:t> all of this takes time and loses out on the </a:t>
            </a:r>
            <a:r>
              <a:rPr lang="en-US" baseline="0" dirty="0" err="1" smtClean="0"/>
              <a:t>benfits</a:t>
            </a:r>
            <a:r>
              <a:rPr lang="en-US" baseline="0" dirty="0" smtClean="0"/>
              <a:t> of payment channels</a:t>
            </a:r>
            <a:endParaRPr lang="en-US" dirty="0" smtClean="0"/>
          </a:p>
        </p:txBody>
      </p:sp>
      <p:sp>
        <p:nvSpPr>
          <p:cNvPr id="4" name="Slide Number Placeholder 3"/>
          <p:cNvSpPr>
            <a:spLocks noGrp="1"/>
          </p:cNvSpPr>
          <p:nvPr>
            <p:ph type="sldNum" sz="quarter" idx="10"/>
          </p:nvPr>
        </p:nvSpPr>
        <p:spPr/>
        <p:txBody>
          <a:bodyPr/>
          <a:lstStyle/>
          <a:p>
            <a:fld id="{65242A04-6684-9D4B-B04F-C4679E1D62A4}" type="slidenum">
              <a:rPr lang="en-US" smtClean="0"/>
              <a:t>20</a:t>
            </a:fld>
            <a:endParaRPr lang="en-US"/>
          </a:p>
        </p:txBody>
      </p:sp>
    </p:spTree>
    <p:extLst>
      <p:ext uri="{BB962C8B-B14F-4D97-AF65-F5344CB8AC3E}">
        <p14:creationId xmlns:p14="http://schemas.microsoft.com/office/powerpoint/2010/main" val="6716045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gets at the heart of the problem with Payment Channel networks:</a:t>
            </a:r>
            <a:r>
              <a:rPr lang="en-US" baseline="0" dirty="0" smtClean="0"/>
              <a:t> we need to find paths with sufficient balance on them through all intermediate payment channels and this is worsened by the fact that there could be heavy imbalance on some channels implying that we need to wait for some payments in the opposite direction</a:t>
            </a:r>
          </a:p>
          <a:p>
            <a:endParaRPr lang="en-US" baseline="0" dirty="0" smtClean="0"/>
          </a:p>
          <a:p>
            <a:pPr lvl="0"/>
            <a:r>
              <a:rPr lang="en-US" sz="1200" kern="1200" dirty="0" smtClean="0">
                <a:solidFill>
                  <a:schemeClr val="tx1"/>
                </a:solidFill>
                <a:effectLst/>
                <a:latin typeface="+mn-lt"/>
                <a:ea typeface="+mn-ea"/>
                <a:cs typeface="+mn-cs"/>
              </a:rPr>
              <a:t>In reality, many users across the network want to continuously send and receive payments at different rates according to statistical demand patterns; payment channels could also have varying total amounts; </a:t>
            </a:r>
          </a:p>
          <a:p>
            <a:pPr lvl="0"/>
            <a:r>
              <a:rPr lang="en-US" sz="1200" kern="1200" dirty="0" smtClean="0">
                <a:solidFill>
                  <a:schemeClr val="tx1"/>
                </a:solidFill>
                <a:effectLst/>
                <a:latin typeface="+mn-lt"/>
                <a:ea typeface="+mn-ea"/>
                <a:cs typeface="+mn-cs"/>
              </a:rPr>
              <a:t>If balance runs out, then have to go to </a:t>
            </a:r>
            <a:r>
              <a:rPr lang="en-US" sz="1200" kern="1200" dirty="0" err="1" smtClean="0">
                <a:solidFill>
                  <a:schemeClr val="tx1"/>
                </a:solidFill>
                <a:effectLst/>
                <a:latin typeface="+mn-lt"/>
                <a:ea typeface="+mn-ea"/>
                <a:cs typeface="+mn-cs"/>
              </a:rPr>
              <a:t>blockchain</a:t>
            </a:r>
            <a:r>
              <a:rPr lang="en-US" sz="1200" kern="1200" dirty="0" smtClean="0">
                <a:solidFill>
                  <a:schemeClr val="tx1"/>
                </a:solidFill>
                <a:effectLst/>
                <a:latin typeface="+mn-lt"/>
                <a:ea typeface="+mn-ea"/>
                <a:cs typeface="+mn-cs"/>
              </a:rPr>
              <a:t> again to create new channel which is slow and expensive; One could get around this by putting</a:t>
            </a:r>
            <a:r>
              <a:rPr lang="en-US" sz="1200" kern="1200" baseline="0" dirty="0" smtClean="0">
                <a:solidFill>
                  <a:schemeClr val="tx1"/>
                </a:solidFill>
                <a:effectLst/>
                <a:latin typeface="+mn-lt"/>
                <a:ea typeface="+mn-ea"/>
                <a:cs typeface="+mn-cs"/>
              </a:rPr>
              <a:t> in a large amount of funds into every payment channel but these funds are locked in and can’t be used for anything else.</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Therefore, for good system efficiency we want to route payments such that balances don’t run out for a long time. </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21</a:t>
            </a:fld>
            <a:endParaRPr lang="en-US"/>
          </a:p>
        </p:txBody>
      </p:sp>
    </p:spTree>
    <p:extLst>
      <p:ext uri="{BB962C8B-B14F-4D97-AF65-F5344CB8AC3E}">
        <p14:creationId xmlns:p14="http://schemas.microsoft.com/office/powerpoint/2010/main" val="1078012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propose the Spider Network, which achieves this using two key ideas. First, we propose an architectural change wherein we break up individual payments into “transaction units” which are routed independently and over time. Analogous to packet switched network allowing us to benefit from statistical multiplexing and a wider choice of paths</a:t>
            </a:r>
          </a:p>
          <a:p>
            <a:endParaRPr lang="en-US" baseline="0" dirty="0" smtClean="0"/>
          </a:p>
          <a:p>
            <a:r>
              <a:rPr lang="en-US" baseline="0" dirty="0" smtClean="0"/>
              <a:t> Second, we propose new routing or path discovery algorithms that explicitly try to maintain balance within payment channels in order to increase their longevity. Let’s delve a little deeper into both of these aspects.</a:t>
            </a:r>
          </a:p>
        </p:txBody>
      </p:sp>
      <p:sp>
        <p:nvSpPr>
          <p:cNvPr id="4" name="Slide Number Placeholder 3"/>
          <p:cNvSpPr>
            <a:spLocks noGrp="1"/>
          </p:cNvSpPr>
          <p:nvPr>
            <p:ph type="sldNum" sz="quarter" idx="10"/>
          </p:nvPr>
        </p:nvSpPr>
        <p:spPr/>
        <p:txBody>
          <a:bodyPr/>
          <a:lstStyle/>
          <a:p>
            <a:fld id="{65242A04-6684-9D4B-B04F-C4679E1D62A4}" type="slidenum">
              <a:rPr lang="en-US" smtClean="0"/>
              <a:t>22</a:t>
            </a:fld>
            <a:endParaRPr lang="en-US"/>
          </a:p>
        </p:txBody>
      </p:sp>
    </p:spTree>
    <p:extLst>
      <p:ext uri="{BB962C8B-B14F-4D97-AF65-F5344CB8AC3E}">
        <p14:creationId xmlns:p14="http://schemas.microsoft.com/office/powerpoint/2010/main" val="19711145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see how transaction splitting might be helpful, let’s consider the following scenario. Alice wants to send 3 coins. She sends the former through one route which Bob acknowledges. She then decides to send the other 1 unit through a different path and potentially at a different point in time. </a:t>
            </a:r>
          </a:p>
          <a:p>
            <a:endParaRPr lang="en-US" baseline="0" dirty="0" smtClean="0"/>
          </a:p>
          <a:p>
            <a:r>
              <a:rPr lang="en-US" baseline="0" dirty="0" smtClean="0"/>
              <a:t>To show what a </a:t>
            </a:r>
            <a:r>
              <a:rPr lang="en-US" baseline="0" dirty="0" err="1" smtClean="0"/>
              <a:t>paacket</a:t>
            </a:r>
            <a:r>
              <a:rPr lang="en-US" baseline="0" dirty="0" smtClean="0"/>
              <a:t> switched </a:t>
            </a:r>
            <a:r>
              <a:rPr lang="en-US" baseline="0" dirty="0" err="1" smtClean="0"/>
              <a:t>pcn</a:t>
            </a:r>
            <a:r>
              <a:rPr lang="en-US" baseline="0" dirty="0" smtClean="0"/>
              <a:t> is lets consider this scenario</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23</a:t>
            </a:fld>
            <a:endParaRPr lang="en-US"/>
          </a:p>
        </p:txBody>
      </p:sp>
    </p:spTree>
    <p:extLst>
      <p:ext uri="{BB962C8B-B14F-4D97-AF65-F5344CB8AC3E}">
        <p14:creationId xmlns:p14="http://schemas.microsoft.com/office/powerpoint/2010/main" val="19280063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Current </a:t>
            </a:r>
            <a:r>
              <a:rPr lang="en-US" baseline="0" dirty="0" err="1" smtClean="0"/>
              <a:t>approacehes</a:t>
            </a:r>
            <a:r>
              <a:rPr lang="en-US" baseline="0" dirty="0" smtClean="0"/>
              <a:t> </a:t>
            </a:r>
            <a:r>
              <a:rPr lang="mr-IN" baseline="0" dirty="0" smtClean="0"/>
              <a:t>–</a:t>
            </a:r>
            <a:r>
              <a:rPr lang="en-US" baseline="0" dirty="0" smtClean="0"/>
              <a:t> circuit switched </a:t>
            </a:r>
            <a:r>
              <a:rPr lang="mr-IN" baseline="0" dirty="0" smtClean="0"/>
              <a:t>–</a:t>
            </a:r>
            <a:r>
              <a:rPr lang="en-US" baseline="0" dirty="0" smtClean="0"/>
              <a:t>all the required funds need to be reserved on a single path at the time of sending which is clearly not possible in this scenario. However, by splitting the transaction into smaller units, we are able to send more of it.</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24</a:t>
            </a:fld>
            <a:endParaRPr lang="en-US"/>
          </a:p>
        </p:txBody>
      </p:sp>
    </p:spTree>
    <p:extLst>
      <p:ext uri="{BB962C8B-B14F-4D97-AF65-F5344CB8AC3E}">
        <p14:creationId xmlns:p14="http://schemas.microsoft.com/office/powerpoint/2010/main" val="2039326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see how transaction splitting might be helpful, let’s consider the following scenario. Alice wants to send 3 coins. She sends the former through one route which Bob acknowledges. She then decides to send the other 1 unit through a different path and potentially at a different point in time. </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25</a:t>
            </a:fld>
            <a:endParaRPr lang="en-US"/>
          </a:p>
        </p:txBody>
      </p:sp>
    </p:spTree>
    <p:extLst>
      <p:ext uri="{BB962C8B-B14F-4D97-AF65-F5344CB8AC3E}">
        <p14:creationId xmlns:p14="http://schemas.microsoft.com/office/powerpoint/2010/main" val="6880283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see how transaction splitting might be helpful, let’s consider the following scenario. Alice wants to send 3 units. However, none of her paths support 3 units in themselves. She splits them She sends the former through one route which Bob. She then decides to send the other 1 unit through a different path and potentially at a different point in time. </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26</a:t>
            </a:fld>
            <a:endParaRPr lang="en-US"/>
          </a:p>
        </p:txBody>
      </p:sp>
    </p:spTree>
    <p:extLst>
      <p:ext uri="{BB962C8B-B14F-4D97-AF65-F5344CB8AC3E}">
        <p14:creationId xmlns:p14="http://schemas.microsoft.com/office/powerpoint/2010/main" val="336052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see how transaction splitting might be helpful, let’s consider the following scenario. Alice wants to send 3 units. However, none of her paths support 3 units in themselves. She splits them She sends the former through one route which Bob. She then decides to send the other 1 unit through a different path and potentially at a different point in time. </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27</a:t>
            </a:fld>
            <a:endParaRPr lang="en-US"/>
          </a:p>
        </p:txBody>
      </p:sp>
    </p:spTree>
    <p:extLst>
      <p:ext uri="{BB962C8B-B14F-4D97-AF65-F5344CB8AC3E}">
        <p14:creationId xmlns:p14="http://schemas.microsoft.com/office/powerpoint/2010/main" val="4959357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manner, we are able to complete both more of a given payment or as much as we can given the balances as well as potentially more payments like in this </a:t>
            </a:r>
            <a:r>
              <a:rPr lang="en-US" baseline="0" dirty="0" err="1" smtClean="0"/>
              <a:t>sceno</a:t>
            </a:r>
            <a:r>
              <a:rPr lang="en-US" baseline="0" dirty="0" smtClean="0"/>
              <a:t>.</a:t>
            </a:r>
          </a:p>
          <a:p>
            <a:endParaRPr lang="en-US" baseline="0" dirty="0" smtClean="0"/>
          </a:p>
          <a:p>
            <a:r>
              <a:rPr lang="en-US" baseline="0" dirty="0" smtClean="0"/>
              <a:t>However, I didn’t discuss how routes are computed or how Alice knows how much or at what rate to send on each route.</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28</a:t>
            </a:fld>
            <a:endParaRPr lang="en-US"/>
          </a:p>
        </p:txBody>
      </p:sp>
    </p:spTree>
    <p:extLst>
      <p:ext uri="{BB962C8B-B14F-4D97-AF65-F5344CB8AC3E}">
        <p14:creationId xmlns:p14="http://schemas.microsoft.com/office/powerpoint/2010/main" val="10863160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Consider a more extreme situation where Alice wants to send 30 units and vice-versa. There is nowhere to even start given that no path or set of paths now can support 30 tokens.</a:t>
            </a:r>
          </a:p>
          <a:p>
            <a:r>
              <a:rPr lang="en-US" baseline="0" dirty="0" smtClean="0"/>
              <a:t>But if we were able to split transactions into smaller units, say 1 token at a time, Alice and Bob can just send this token back and forth to each other effectively not changing any balance, yet achieving higher transaction throughout. This is the benefit associated with statistical multiplexing is enabled by the </a:t>
            </a:r>
            <a:r>
              <a:rPr lang="en-US" baseline="0" dirty="0" err="1" smtClean="0"/>
              <a:t>packetization</a:t>
            </a:r>
            <a:r>
              <a:rPr lang="en-US" baseline="0" dirty="0" smtClean="0"/>
              <a:t> of payments and their mixing across directions and each payment in a given direction consuming the 1 token at a time.</a:t>
            </a:r>
          </a:p>
          <a:p>
            <a:endParaRPr lang="en-US" baseline="0" dirty="0" smtClean="0"/>
          </a:p>
          <a:p>
            <a:endParaRPr lang="en-US" baseline="0" dirty="0" smtClean="0"/>
          </a:p>
          <a:p>
            <a:r>
              <a:rPr lang="en-US" baseline="0" dirty="0" smtClean="0"/>
              <a:t>Add some blob of people </a:t>
            </a:r>
            <a:r>
              <a:rPr lang="mr-IN" baseline="0" dirty="0" smtClean="0"/>
              <a:t>–</a:t>
            </a:r>
            <a:r>
              <a:rPr lang="en-US" baseline="0" dirty="0" smtClean="0"/>
              <a:t> maybe remove some people </a:t>
            </a:r>
            <a:r>
              <a:rPr lang="mr-IN" baseline="0" dirty="0" smtClean="0"/>
              <a:t>–</a:t>
            </a:r>
            <a:r>
              <a:rPr lang="en-US" baseline="0" dirty="0" smtClean="0"/>
              <a:t> </a:t>
            </a:r>
          </a:p>
          <a:p>
            <a:endParaRPr lang="en-US" baseline="0" dirty="0" smtClean="0"/>
          </a:p>
          <a:p>
            <a:r>
              <a:rPr lang="en-US" baseline="0" dirty="0" smtClean="0"/>
              <a:t>You could balance through </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29</a:t>
            </a:fld>
            <a:endParaRPr lang="en-US"/>
          </a:p>
        </p:txBody>
      </p:sp>
    </p:spTree>
    <p:extLst>
      <p:ext uri="{BB962C8B-B14F-4D97-AF65-F5344CB8AC3E}">
        <p14:creationId xmlns:p14="http://schemas.microsoft.com/office/powerpoint/2010/main" val="769100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Alice and Bob need to do this for every single one of their transactions no matter who sends money to whom</a:t>
            </a:r>
          </a:p>
          <a:p>
            <a:endParaRPr lang="en-US" baseline="0" dirty="0" smtClean="0"/>
          </a:p>
          <a:p>
            <a:r>
              <a:rPr lang="en-US" baseline="0" dirty="0" smtClean="0"/>
              <a:t>IN </a:t>
            </a:r>
            <a:r>
              <a:rPr lang="en-US" baseline="0" dirty="0" err="1" smtClean="0"/>
              <a:t>TODAy’s</a:t>
            </a:r>
            <a:r>
              <a:rPr lang="en-US" baseline="0" dirty="0" smtClean="0"/>
              <a:t> world, every transaction needs to go through the </a:t>
            </a:r>
            <a:r>
              <a:rPr lang="en-US" baseline="0" dirty="0" err="1" smtClean="0"/>
              <a:t>blockchain</a:t>
            </a:r>
            <a:r>
              <a:rPr lang="en-US" baseline="0" dirty="0" smtClean="0"/>
              <a:t> </a:t>
            </a:r>
            <a:r>
              <a:rPr lang="mr-IN" baseline="0" dirty="0" smtClean="0"/>
              <a:t>–</a:t>
            </a:r>
            <a:r>
              <a:rPr lang="en-US" baseline="0" dirty="0" smtClean="0"/>
              <a:t> show a bunch of </a:t>
            </a:r>
            <a:r>
              <a:rPr lang="en-US" baseline="0" dirty="0" err="1" smtClean="0"/>
              <a:t>txns</a:t>
            </a:r>
            <a:endParaRPr lang="en-US" baseline="0" dirty="0" smtClean="0"/>
          </a:p>
          <a:p>
            <a:endParaRPr lang="en-US" baseline="0" dirty="0" smtClean="0"/>
          </a:p>
          <a:p>
            <a:r>
              <a:rPr lang="en-US" baseline="0" dirty="0" smtClean="0"/>
              <a:t>This process repeats itself for every transaction that Alice or Bob make to each other, so each one of them need to be placed in a block and that takes time.</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3</a:t>
            </a:fld>
            <a:endParaRPr lang="en-US"/>
          </a:p>
        </p:txBody>
      </p:sp>
    </p:spTree>
    <p:extLst>
      <p:ext uri="{BB962C8B-B14F-4D97-AF65-F5344CB8AC3E}">
        <p14:creationId xmlns:p14="http://schemas.microsoft.com/office/powerpoint/2010/main" val="7499678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a:t>
            </a:r>
            <a:r>
              <a:rPr lang="en-US" sz="1200" kern="1200" baseline="0" dirty="0" smtClean="0">
                <a:solidFill>
                  <a:schemeClr val="tx1"/>
                </a:solidFill>
                <a:effectLst/>
                <a:latin typeface="+mn-lt"/>
                <a:ea typeface="+mn-ea"/>
                <a:cs typeface="+mn-cs"/>
              </a:rPr>
              <a:t> far we’ve </a:t>
            </a:r>
            <a:r>
              <a:rPr lang="en-US" sz="1200" kern="1200" baseline="0" dirty="0" err="1" smtClean="0">
                <a:solidFill>
                  <a:schemeClr val="tx1"/>
                </a:solidFill>
                <a:effectLst/>
                <a:latin typeface="+mn-lt"/>
                <a:ea typeface="+mn-ea"/>
                <a:cs typeface="+mn-cs"/>
              </a:rPr>
              <a:t>focussed</a:t>
            </a:r>
            <a:r>
              <a:rPr lang="en-US" sz="1200" kern="1200" baseline="0" dirty="0" smtClean="0">
                <a:solidFill>
                  <a:schemeClr val="tx1"/>
                </a:solidFill>
                <a:effectLst/>
                <a:latin typeface="+mn-lt"/>
                <a:ea typeface="+mn-ea"/>
                <a:cs typeface="+mn-cs"/>
              </a:rPr>
              <a:t> on the benefits of splitting across multiple paths as well as sending in two directions at the same rate. But how do we compute these paths or rates? Let’s better understand this problem in a simplified setting of a fluid model. Where transactions are continuous payments as opposed to </a:t>
            </a:r>
            <a:r>
              <a:rPr lang="en-US" sz="1200" kern="1200" baseline="0" dirty="0" err="1" smtClean="0">
                <a:solidFill>
                  <a:schemeClr val="tx1"/>
                </a:solidFill>
                <a:effectLst/>
                <a:latin typeface="+mn-lt"/>
                <a:ea typeface="+mn-ea"/>
                <a:cs typeface="+mn-cs"/>
              </a:rPr>
              <a:t>dicrete</a:t>
            </a:r>
            <a:r>
              <a:rPr lang="en-US" sz="1200" kern="1200" baseline="0" dirty="0" smtClean="0">
                <a:solidFill>
                  <a:schemeClr val="tx1"/>
                </a:solidFill>
                <a:effectLst/>
                <a:latin typeface="+mn-lt"/>
                <a:ea typeface="+mn-ea"/>
                <a:cs typeface="+mn-cs"/>
              </a:rPr>
              <a:t> given transactions and we can think of them happening at a certain rate. Explain fluid model. With a certain demand or rate at which pairs want to transact. We have a certain topology to satisfy this demand.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We formalize the problem of finding these paths and rates as follows assuming a fluid model where transactions flow at certain rates evenly over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We have a given topology with some payment channels or edges on a graph. This dictates the paths between a given sender receiver pair. Each edge has a certain capacity. We have a given demand matrix representing the rate at which a sender wants to send payments to any other nodes on the graph. The question now is what rates should we be sending payments on each of the edges to maximize throughput or satisfy as much demand as possible? So far this is similar to typical traffic engineering problems or multi commodity flows.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However, we have an added constraint in this case which is that the rate in one direction on an edge needs to be equal to the rate in the opposite direction. Beyond this, the channel will become imbalanced and all further payments will fail.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5242A04-6684-9D4B-B04F-C4679E1D62A4}" type="slidenum">
              <a:rPr lang="en-US" smtClean="0"/>
              <a:t>30</a:t>
            </a:fld>
            <a:endParaRPr lang="en-US"/>
          </a:p>
        </p:txBody>
      </p:sp>
    </p:spTree>
    <p:extLst>
      <p:ext uri="{BB962C8B-B14F-4D97-AF65-F5344CB8AC3E}">
        <p14:creationId xmlns:p14="http://schemas.microsoft.com/office/powerpoint/2010/main" val="8284856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Circulation </a:t>
            </a:r>
            <a:r>
              <a:rPr lang="mr-IN" dirty="0" smtClean="0"/>
              <a:t>–</a:t>
            </a:r>
            <a:r>
              <a:rPr lang="en-US" baseline="0" dirty="0" smtClean="0"/>
              <a:t>portion that can be routed in balanced fashion. In other words, the rate incoming edges = rate outgoing edges at every node </a:t>
            </a:r>
            <a:r>
              <a:rPr lang="mr-IN" baseline="0" dirty="0" smtClean="0"/>
              <a:t>–</a:t>
            </a:r>
            <a:r>
              <a:rPr lang="en-US" baseline="0" dirty="0" smtClean="0"/>
              <a:t> can be constructed by removing cycles of constant flow from the original graph</a:t>
            </a:r>
          </a:p>
          <a:p>
            <a:pPr marL="171450" indent="-171450">
              <a:buFontTx/>
              <a:buChar char="-"/>
            </a:pPr>
            <a:endParaRPr lang="en-US" baseline="0" dirty="0" smtClean="0"/>
          </a:p>
          <a:p>
            <a:pPr marL="171450" indent="-171450">
              <a:buFontTx/>
              <a:buChar char="-"/>
            </a:pPr>
            <a:r>
              <a:rPr lang="en-US" baseline="0" dirty="0" smtClean="0"/>
              <a:t>There exists a routing scheme that achieves this circulation value and further, there is no routing scheme that can do any better</a:t>
            </a:r>
          </a:p>
          <a:p>
            <a:pPr marL="171450" indent="-171450">
              <a:buFontTx/>
              <a:buChar char="-"/>
            </a:pPr>
            <a:r>
              <a:rPr lang="en-US" baseline="0" dirty="0" smtClean="0"/>
              <a:t>I’m not going into the details of the proof right now, but this can be proved.</a:t>
            </a:r>
          </a:p>
          <a:p>
            <a:pPr marL="171450" indent="-171450">
              <a:buFontTx/>
              <a:buChar char="-"/>
            </a:pPr>
            <a:endParaRPr lang="en-US" baseline="0" dirty="0" smtClean="0"/>
          </a:p>
          <a:p>
            <a:pPr marL="171450" indent="-171450">
              <a:buFontTx/>
              <a:buChar char="-"/>
            </a:pPr>
            <a:r>
              <a:rPr lang="en-US" baseline="0" dirty="0" smtClean="0"/>
              <a:t>The total of these weights is the value of the circulation</a:t>
            </a:r>
          </a:p>
          <a:p>
            <a:pPr marL="171450" indent="-171450">
              <a:buFontTx/>
              <a:buChar char="-"/>
            </a:pPr>
            <a:r>
              <a:rPr lang="en-US" baseline="0" dirty="0" smtClean="0"/>
              <a:t>Whatever remains is the DAG and cannot be routed without additional deposits via the </a:t>
            </a:r>
            <a:r>
              <a:rPr lang="en-US" baseline="0" dirty="0" err="1" smtClean="0"/>
              <a:t>blockchain</a:t>
            </a:r>
            <a:endParaRPr lang="en-US" baseline="0" dirty="0" smtClean="0"/>
          </a:p>
        </p:txBody>
      </p:sp>
      <p:sp>
        <p:nvSpPr>
          <p:cNvPr id="4" name="Slide Number Placeholder 3"/>
          <p:cNvSpPr>
            <a:spLocks noGrp="1"/>
          </p:cNvSpPr>
          <p:nvPr>
            <p:ph type="sldNum" sz="quarter" idx="10"/>
          </p:nvPr>
        </p:nvSpPr>
        <p:spPr/>
        <p:txBody>
          <a:bodyPr/>
          <a:lstStyle/>
          <a:p>
            <a:fld id="{65242A04-6684-9D4B-B04F-C4679E1D62A4}" type="slidenum">
              <a:rPr lang="en-US" smtClean="0"/>
              <a:t>31</a:t>
            </a:fld>
            <a:endParaRPr lang="en-US"/>
          </a:p>
        </p:txBody>
      </p:sp>
    </p:spTree>
    <p:extLst>
      <p:ext uri="{BB962C8B-B14F-4D97-AF65-F5344CB8AC3E}">
        <p14:creationId xmlns:p14="http://schemas.microsoft.com/office/powerpoint/2010/main" val="1746543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a:p>
            <a:pPr marL="171450" indent="-171450">
              <a:buFontTx/>
              <a:buChar char="-"/>
            </a:pPr>
            <a:r>
              <a:rPr lang="en-US" baseline="0" dirty="0" smtClean="0"/>
              <a:t>In order to compute the actual rates in each direction on a payment channel to route the circulation, we can formulate an LP to maximize transaction throughput subject to capacity and balance constraints</a:t>
            </a:r>
          </a:p>
          <a:p>
            <a:pPr marL="171450" indent="-171450">
              <a:buFontTx/>
              <a:buChar char="-"/>
            </a:pPr>
            <a:endParaRPr lang="en-US" baseline="0" dirty="0" smtClean="0"/>
          </a:p>
          <a:p>
            <a:pPr marL="171450" indent="-171450">
              <a:buFontTx/>
              <a:buChar char="-"/>
            </a:pPr>
            <a:r>
              <a:rPr lang="en-US" baseline="0" dirty="0" smtClean="0"/>
              <a:t>Solving this gives the optimal throughput </a:t>
            </a:r>
            <a:r>
              <a:rPr lang="mr-IN" baseline="0" dirty="0" smtClean="0"/>
              <a:t>–</a:t>
            </a:r>
            <a:r>
              <a:rPr lang="en-US" baseline="0" dirty="0" smtClean="0"/>
              <a:t> optimal routes the circulation </a:t>
            </a:r>
            <a:r>
              <a:rPr lang="mr-IN" baseline="0" dirty="0" smtClean="0"/>
              <a:t>–</a:t>
            </a:r>
            <a:r>
              <a:rPr lang="en-US" baseline="0" dirty="0" smtClean="0"/>
              <a:t> solving this directly gives us a centralized algorithm with assignments per edge but</a:t>
            </a:r>
          </a:p>
          <a:p>
            <a:pPr marL="171450" indent="-171450">
              <a:buFontTx/>
              <a:buChar char="-"/>
            </a:pPr>
            <a:endParaRPr lang="en-US" baseline="0" dirty="0" smtClean="0"/>
          </a:p>
          <a:p>
            <a:pPr marL="171450" indent="-171450">
              <a:buFontTx/>
              <a:buChar char="-"/>
            </a:pPr>
            <a:r>
              <a:rPr lang="en-US" baseline="0" dirty="0" smtClean="0"/>
              <a:t>Turns out this can  solved in a decentralized algorithm with standard primal/dual decomposition algorithm</a:t>
            </a:r>
          </a:p>
        </p:txBody>
      </p:sp>
      <p:sp>
        <p:nvSpPr>
          <p:cNvPr id="4" name="Slide Number Placeholder 3"/>
          <p:cNvSpPr>
            <a:spLocks noGrp="1"/>
          </p:cNvSpPr>
          <p:nvPr>
            <p:ph type="sldNum" sz="quarter" idx="10"/>
          </p:nvPr>
        </p:nvSpPr>
        <p:spPr/>
        <p:txBody>
          <a:bodyPr/>
          <a:lstStyle/>
          <a:p>
            <a:fld id="{65242A04-6684-9D4B-B04F-C4679E1D62A4}" type="slidenum">
              <a:rPr lang="en-US" smtClean="0"/>
              <a:t>32</a:t>
            </a:fld>
            <a:endParaRPr lang="en-US"/>
          </a:p>
        </p:txBody>
      </p:sp>
    </p:spTree>
    <p:extLst>
      <p:ext uri="{BB962C8B-B14F-4D97-AF65-F5344CB8AC3E}">
        <p14:creationId xmlns:p14="http://schemas.microsoft.com/office/powerpoint/2010/main" val="11302504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New slide: Leads to the following structure for Routing algorithm</a:t>
            </a:r>
          </a:p>
          <a:p>
            <a:pPr marL="628650" lvl="1" indent="-171450">
              <a:buFontTx/>
              <a:buChar char="-"/>
            </a:pPr>
            <a:r>
              <a:rPr lang="en-US" baseline="0" dirty="0" smtClean="0"/>
              <a:t>Every payment channel maintains a price per </a:t>
            </a:r>
            <a:r>
              <a:rPr lang="en-US" baseline="0" dirty="0" smtClean="0"/>
              <a:t>channel </a:t>
            </a:r>
            <a:r>
              <a:rPr lang="mr-IN" baseline="0" dirty="0" smtClean="0"/>
              <a:t>–</a:t>
            </a:r>
            <a:r>
              <a:rPr lang="en-US" baseline="0" dirty="0" smtClean="0"/>
              <a:t> natural given that intermediaries already charge a price</a:t>
            </a:r>
            <a:endParaRPr lang="en-US" baseline="0" dirty="0" smtClean="0"/>
          </a:p>
          <a:p>
            <a:pPr marL="628650" lvl="1" indent="-171450">
              <a:buFontTx/>
              <a:buChar char="-"/>
            </a:pPr>
            <a:r>
              <a:rPr lang="en-US" baseline="0" dirty="0" smtClean="0"/>
              <a:t>Locally at the pc based on imbalance and congestion</a:t>
            </a:r>
          </a:p>
          <a:p>
            <a:pPr marL="628650" lvl="1" indent="-171450">
              <a:buFontTx/>
              <a:buChar char="-"/>
            </a:pPr>
            <a:r>
              <a:rPr lang="en-US" baseline="0" dirty="0" smtClean="0"/>
              <a:t>Example </a:t>
            </a:r>
            <a:r>
              <a:rPr lang="mr-IN" baseline="0" dirty="0" smtClean="0"/>
              <a:t>–</a:t>
            </a:r>
            <a:r>
              <a:rPr lang="en-US" baseline="0" dirty="0" smtClean="0"/>
              <a:t> one side getting more payment than the other </a:t>
            </a:r>
            <a:r>
              <a:rPr lang="mr-IN" baseline="0" dirty="0" smtClean="0"/>
              <a:t>–</a:t>
            </a:r>
            <a:r>
              <a:rPr lang="en-US" baseline="0" dirty="0" smtClean="0"/>
              <a:t> want to incentivize sending in that direction </a:t>
            </a:r>
            <a:r>
              <a:rPr lang="mr-IN" baseline="0" dirty="0" smtClean="0"/>
              <a:t>–</a:t>
            </a:r>
            <a:r>
              <a:rPr lang="en-US" baseline="0" dirty="0" smtClean="0"/>
              <a:t> decrease price and opposite at the other end</a:t>
            </a:r>
            <a:endParaRPr lang="en-US" baseline="0" dirty="0" smtClean="0"/>
          </a:p>
          <a:p>
            <a:pPr marL="628650" lvl="1" indent="-171450">
              <a:buFontTx/>
              <a:buChar char="-"/>
            </a:pPr>
            <a:r>
              <a:rPr lang="en-US" baseline="0" dirty="0" smtClean="0"/>
              <a:t>Senders compute the cheapest paths dynamically </a:t>
            </a:r>
            <a:r>
              <a:rPr lang="mr-IN" baseline="0" dirty="0" smtClean="0"/>
              <a:t>–</a:t>
            </a:r>
            <a:r>
              <a:rPr lang="en-US" baseline="0" dirty="0" smtClean="0"/>
              <a:t> details extended version</a:t>
            </a:r>
          </a:p>
          <a:p>
            <a:pPr marL="628650" lvl="1" indent="-171450">
              <a:buFontTx/>
              <a:buChar char="-"/>
            </a:pPr>
            <a:r>
              <a:rPr lang="en-US" baseline="0" dirty="0" smtClean="0"/>
              <a:t>As prices change, </a:t>
            </a:r>
            <a:r>
              <a:rPr lang="en-US" baseline="0" dirty="0" err="1" smtClean="0"/>
              <a:t>cheapeast</a:t>
            </a:r>
            <a:r>
              <a:rPr lang="en-US" baseline="0" dirty="0" smtClean="0"/>
              <a:t> paths change</a:t>
            </a:r>
          </a:p>
          <a:p>
            <a:pPr marL="628650" lvl="1" indent="-171450">
              <a:buFontTx/>
              <a:buChar char="-"/>
            </a:pPr>
            <a:endParaRPr lang="en-US" baseline="0" dirty="0" smtClean="0"/>
          </a:p>
          <a:p>
            <a:pPr marL="628650" lvl="1" indent="-171450">
              <a:buFontTx/>
              <a:buChar char="-"/>
            </a:pPr>
            <a:r>
              <a:rPr lang="en-US" baseline="0" dirty="0" smtClean="0"/>
              <a:t>Details on the per node channel update equation and the path computation can be found in an extended version</a:t>
            </a:r>
          </a:p>
        </p:txBody>
      </p:sp>
      <p:sp>
        <p:nvSpPr>
          <p:cNvPr id="4" name="Slide Number Placeholder 3"/>
          <p:cNvSpPr>
            <a:spLocks noGrp="1"/>
          </p:cNvSpPr>
          <p:nvPr>
            <p:ph type="sldNum" sz="quarter" idx="10"/>
          </p:nvPr>
        </p:nvSpPr>
        <p:spPr/>
        <p:txBody>
          <a:bodyPr/>
          <a:lstStyle/>
          <a:p>
            <a:fld id="{65242A04-6684-9D4B-B04F-C4679E1D62A4}" type="slidenum">
              <a:rPr lang="en-US" smtClean="0"/>
              <a:t>33</a:t>
            </a:fld>
            <a:endParaRPr lang="en-US"/>
          </a:p>
        </p:txBody>
      </p:sp>
    </p:spTree>
    <p:extLst>
      <p:ext uri="{BB962C8B-B14F-4D97-AF65-F5344CB8AC3E}">
        <p14:creationId xmlns:p14="http://schemas.microsoft.com/office/powerpoint/2010/main" val="20106796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We used</a:t>
            </a:r>
            <a:r>
              <a:rPr lang="en-US" baseline="0" dirty="0" smtClean="0"/>
              <a:t> a simulator to model transaction processing. We maintained a queue for transaction units that haven’t yet been completed and scheduled them </a:t>
            </a:r>
            <a:r>
              <a:rPr lang="en-US" baseline="0" dirty="0" err="1" smtClean="0"/>
              <a:t>a$ording</a:t>
            </a:r>
            <a:r>
              <a:rPr lang="en-US" baseline="0" dirty="0" smtClean="0"/>
              <a:t> to Shortest Remaining Time.</a:t>
            </a:r>
          </a:p>
          <a:p>
            <a:pPr marL="171450" indent="-171450">
              <a:buFontTx/>
              <a:buChar char="-"/>
            </a:pPr>
            <a:endParaRPr lang="en-US" baseline="0" dirty="0" smtClean="0"/>
          </a:p>
          <a:p>
            <a:pPr marL="171450" indent="-171450">
              <a:buFontTx/>
              <a:buChar char="-"/>
            </a:pPr>
            <a:r>
              <a:rPr lang="en-US" baseline="0" dirty="0" smtClean="0"/>
              <a:t>The transaction sizes and sender-receiver pairs were generated from Ripple, an existing system for currency exchange.</a:t>
            </a:r>
          </a:p>
          <a:p>
            <a:pPr marL="171450" indent="-171450">
              <a:buFontTx/>
              <a:buChar char="-"/>
            </a:pPr>
            <a:endParaRPr lang="en-US" baseline="0" dirty="0" smtClean="0"/>
          </a:p>
          <a:p>
            <a:pPr marL="171450" indent="-171450">
              <a:buFontTx/>
              <a:buChar char="-"/>
            </a:pPr>
            <a:r>
              <a:rPr lang="en-US" baseline="0" dirty="0" smtClean="0"/>
              <a:t>The payment channel network was constructed from ISP topology as well as </a:t>
            </a:r>
            <a:r>
              <a:rPr lang="en-US" baseline="0" dirty="0" err="1" smtClean="0"/>
              <a:t>topolpgy</a:t>
            </a:r>
            <a:r>
              <a:rPr lang="en-US" baseline="0" dirty="0" smtClean="0"/>
              <a:t> from Ripple itself.  </a:t>
            </a:r>
            <a:r>
              <a:rPr lang="en-US" baseline="0" dirty="0" err="1" smtClean="0"/>
              <a:t>Fbut</a:t>
            </a:r>
            <a:r>
              <a:rPr lang="en-US" baseline="0" dirty="0" smtClean="0"/>
              <a:t> we focus on the ISP topology graphs here since they are easier to reason about</a:t>
            </a:r>
            <a:endParaRPr lang="en-US" dirty="0" smtClean="0"/>
          </a:p>
        </p:txBody>
      </p:sp>
      <p:sp>
        <p:nvSpPr>
          <p:cNvPr id="4" name="Slide Number Placeholder 3"/>
          <p:cNvSpPr>
            <a:spLocks noGrp="1"/>
          </p:cNvSpPr>
          <p:nvPr>
            <p:ph type="sldNum" sz="quarter" idx="10"/>
          </p:nvPr>
        </p:nvSpPr>
        <p:spPr/>
        <p:txBody>
          <a:bodyPr/>
          <a:lstStyle/>
          <a:p>
            <a:fld id="{65242A04-6684-9D4B-B04F-C4679E1D62A4}" type="slidenum">
              <a:rPr lang="en-US" smtClean="0"/>
              <a:t>34</a:t>
            </a:fld>
            <a:endParaRPr lang="en-US"/>
          </a:p>
        </p:txBody>
      </p:sp>
    </p:spTree>
    <p:extLst>
      <p:ext uri="{BB962C8B-B14F-4D97-AF65-F5344CB8AC3E}">
        <p14:creationId xmlns:p14="http://schemas.microsoft.com/office/powerpoint/2010/main" val="3104467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 used the same transaction topology and payments as existing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a:t>
            </a:r>
            <a:r>
              <a:rPr lang="en-US" sz="1200" kern="1200" baseline="0" dirty="0" smtClean="0">
                <a:solidFill>
                  <a:schemeClr val="tx1"/>
                </a:solidFill>
                <a:effectLst/>
                <a:latin typeface="+mn-lt"/>
                <a:ea typeface="+mn-ea"/>
                <a:cs typeface="+mn-cs"/>
              </a:rPr>
              <a:t> summarize our results in this plot here which shows the success ratio or the fraction of payments completed amongst those attempted. The left two bars denote SM and SW, existing circuit switched approaches, the shortest paths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able to do much better with packetizing and our central LP outperforms everything else and also achieves the optimal throughout corresponding to the </a:t>
            </a:r>
            <a:r>
              <a:rPr lang="en-US" sz="1200" kern="1200" baseline="0" dirty="0" err="1" smtClean="0">
                <a:solidFill>
                  <a:schemeClr val="tx1"/>
                </a:solidFill>
                <a:effectLst/>
                <a:latin typeface="+mn-lt"/>
                <a:ea typeface="+mn-ea"/>
                <a:cs typeface="+mn-cs"/>
              </a:rPr>
              <a:t>ciruclation</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another metric: fraction of </a:t>
            </a:r>
            <a:r>
              <a:rPr lang="en-US" sz="1200" kern="1200" baseline="0" dirty="0" err="1" smtClean="0">
                <a:solidFill>
                  <a:schemeClr val="tx1"/>
                </a:solidFill>
                <a:effectLst/>
                <a:latin typeface="+mn-lt"/>
                <a:ea typeface="+mn-ea"/>
                <a:cs typeface="+mn-cs"/>
              </a:rPr>
              <a:t>txns</a:t>
            </a:r>
            <a:r>
              <a:rPr lang="en-US" sz="1200" kern="1200" baseline="0" dirty="0" smtClean="0">
                <a:solidFill>
                  <a:schemeClr val="tx1"/>
                </a:solidFill>
                <a:effectLst/>
                <a:latin typeface="+mn-lt"/>
                <a:ea typeface="+mn-ea"/>
                <a:cs typeface="+mn-cs"/>
              </a:rPr>
              <a:t>, we notice that our LP does a little worse than shortest paths. So, we came up with a </a:t>
            </a:r>
            <a:r>
              <a:rPr lang="en-US" sz="1200" kern="1200" baseline="0" dirty="0" err="1" smtClean="0">
                <a:solidFill>
                  <a:schemeClr val="tx1"/>
                </a:solidFill>
                <a:effectLst/>
                <a:latin typeface="+mn-lt"/>
                <a:ea typeface="+mn-ea"/>
                <a:cs typeface="+mn-cs"/>
              </a:rPr>
              <a:t>waterfilling</a:t>
            </a:r>
            <a:r>
              <a:rPr lang="en-US" sz="1200" kern="1200" baseline="0" dirty="0" smtClean="0">
                <a:solidFill>
                  <a:schemeClr val="tx1"/>
                </a:solidFill>
                <a:effectLst/>
                <a:latin typeface="+mn-lt"/>
                <a:ea typeface="+mn-ea"/>
                <a:cs typeface="+mn-cs"/>
              </a:rPr>
              <a:t> heuristic that is balance aware and is able to exploit that to complete more transactions.</a:t>
            </a:r>
          </a:p>
          <a:p>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Expected delay and cost</a:t>
            </a:r>
          </a:p>
        </p:txBody>
      </p:sp>
      <p:sp>
        <p:nvSpPr>
          <p:cNvPr id="4" name="Slide Number Placeholder 3"/>
          <p:cNvSpPr>
            <a:spLocks noGrp="1"/>
          </p:cNvSpPr>
          <p:nvPr>
            <p:ph type="sldNum" sz="quarter" idx="10"/>
          </p:nvPr>
        </p:nvSpPr>
        <p:spPr/>
        <p:txBody>
          <a:bodyPr/>
          <a:lstStyle/>
          <a:p>
            <a:fld id="{65242A04-6684-9D4B-B04F-C4679E1D62A4}" type="slidenum">
              <a:rPr lang="en-US" smtClean="0"/>
              <a:t>35</a:t>
            </a:fld>
            <a:endParaRPr lang="en-US"/>
          </a:p>
        </p:txBody>
      </p:sp>
    </p:spTree>
    <p:extLst>
      <p:ext uri="{BB962C8B-B14F-4D97-AF65-F5344CB8AC3E}">
        <p14:creationId xmlns:p14="http://schemas.microsoft.com/office/powerpoint/2010/main" val="17066107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Schedule</a:t>
            </a:r>
            <a:r>
              <a:rPr lang="en-US" baseline="0" dirty="0" smtClean="0"/>
              <a:t> different based on payment priorities or reject large transactions</a:t>
            </a:r>
          </a:p>
          <a:p>
            <a:pPr marL="171450" indent="-171450">
              <a:buFontTx/>
              <a:buChar char="-"/>
            </a:pPr>
            <a:r>
              <a:rPr lang="en-US" baseline="0" dirty="0" smtClean="0"/>
              <a:t>Routers want to maximize profits </a:t>
            </a:r>
            <a:r>
              <a:rPr lang="mr-IN" baseline="0" dirty="0" smtClean="0"/>
              <a:t>–</a:t>
            </a:r>
            <a:r>
              <a:rPr lang="en-US" baseline="0" dirty="0" smtClean="0"/>
              <a:t> might alter prices for this purpose</a:t>
            </a:r>
          </a:p>
          <a:p>
            <a:pPr marL="171450" indent="-171450">
              <a:buFontTx/>
              <a:buChar char="-"/>
            </a:pPr>
            <a:r>
              <a:rPr lang="en-US" baseline="0" dirty="0" smtClean="0"/>
              <a:t>We assume perfect balance, but routers might add more funds if the perceived return is large</a:t>
            </a:r>
          </a:p>
          <a:p>
            <a:pPr marL="171450" indent="-171450">
              <a:buFontTx/>
              <a:buChar char="-"/>
            </a:pPr>
            <a:endParaRPr lang="en-US" baseline="0" dirty="0" smtClean="0"/>
          </a:p>
          <a:p>
            <a:pPr marL="171450" indent="-171450">
              <a:buFontTx/>
              <a:buChar char="-"/>
            </a:pPr>
            <a:r>
              <a:rPr lang="en-US" baseline="0" dirty="0" smtClean="0"/>
              <a:t>Privacy?</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36</a:t>
            </a:fld>
            <a:endParaRPr lang="en-US"/>
          </a:p>
        </p:txBody>
      </p:sp>
    </p:spTree>
    <p:extLst>
      <p:ext uri="{BB962C8B-B14F-4D97-AF65-F5344CB8AC3E}">
        <p14:creationId xmlns:p14="http://schemas.microsoft.com/office/powerpoint/2010/main" val="11439837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 used the same transaction topology and payments as existing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a:t>
            </a:r>
            <a:r>
              <a:rPr lang="en-US" sz="1200" kern="1200" baseline="0" dirty="0" smtClean="0">
                <a:solidFill>
                  <a:schemeClr val="tx1"/>
                </a:solidFill>
                <a:effectLst/>
                <a:latin typeface="+mn-lt"/>
                <a:ea typeface="+mn-ea"/>
                <a:cs typeface="+mn-cs"/>
              </a:rPr>
              <a:t> summarize our results in this plot here which shows the success ratio or the fraction of payments completed amongst those attempted. The right two bars in each cluster d</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DO SUCCESS VOLUME FIRST - add the circulation line - volume of payments optimizing - remove </a:t>
            </a:r>
            <a:r>
              <a:rPr lang="en-US" sz="1200" kern="1200" baseline="0" dirty="0" err="1" smtClean="0">
                <a:solidFill>
                  <a:schemeClr val="tx1"/>
                </a:solidFill>
                <a:effectLst/>
                <a:latin typeface="+mn-lt"/>
                <a:ea typeface="+mn-ea"/>
                <a:cs typeface="+mn-cs"/>
              </a:rPr>
              <a:t>waterfilling</a:t>
            </a:r>
            <a:r>
              <a:rPr lang="en-US" sz="1200" kern="1200" baseline="0" dirty="0" smtClean="0">
                <a:solidFill>
                  <a:schemeClr val="tx1"/>
                </a:solidFill>
                <a:effectLst/>
                <a:latin typeface="+mn-lt"/>
                <a:ea typeface="+mn-ea"/>
                <a:cs typeface="+mn-cs"/>
              </a:rPr>
              <a:t> - another metric: fraction of </a:t>
            </a:r>
            <a:r>
              <a:rPr lang="en-US" sz="1200" kern="1200" baseline="0" dirty="0" err="1" smtClean="0">
                <a:solidFill>
                  <a:schemeClr val="tx1"/>
                </a:solidFill>
                <a:effectLst/>
                <a:latin typeface="+mn-lt"/>
                <a:ea typeface="+mn-ea"/>
                <a:cs typeface="+mn-cs"/>
              </a:rPr>
              <a:t>txns</a:t>
            </a:r>
            <a:r>
              <a:rPr lang="en-US" sz="1200" kern="1200" baseline="0" dirty="0" smtClean="0">
                <a:solidFill>
                  <a:schemeClr val="tx1"/>
                </a:solidFill>
                <a:effectLst/>
                <a:latin typeface="+mn-lt"/>
                <a:ea typeface="+mn-ea"/>
                <a:cs typeface="+mn-cs"/>
              </a:rPr>
              <a:t> - start showing that - SM and SW and LP. And then add the </a:t>
            </a:r>
            <a:r>
              <a:rPr lang="en-US" sz="1200" kern="1200" baseline="0" dirty="0" err="1" smtClean="0">
                <a:solidFill>
                  <a:schemeClr val="tx1"/>
                </a:solidFill>
                <a:effectLst/>
                <a:latin typeface="+mn-lt"/>
                <a:ea typeface="+mn-ea"/>
                <a:cs typeface="+mn-cs"/>
              </a:rPr>
              <a:t>waterfilling</a:t>
            </a:r>
            <a:r>
              <a:rPr lang="en-US" sz="1200" kern="1200" baseline="0" dirty="0" smtClean="0">
                <a:solidFill>
                  <a:schemeClr val="tx1"/>
                </a:solidFill>
                <a:effectLst/>
                <a:latin typeface="+mn-lt"/>
                <a:ea typeface="+mn-ea"/>
                <a:cs typeface="+mn-cs"/>
              </a:rPr>
              <a:t> heuristic - here's what that does. We didn't hurt the total transactions that went through</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Expected delay and cost</a:t>
            </a:r>
          </a:p>
          <a:p>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baseline="0" dirty="0" err="1" smtClean="0">
                <a:solidFill>
                  <a:schemeClr val="tx1"/>
                </a:solidFill>
                <a:effectLst/>
                <a:latin typeface="+mn-lt"/>
                <a:ea typeface="+mn-ea"/>
                <a:cs typeface="+mn-cs"/>
              </a:rPr>
              <a:t>enote</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speedymurmurms</a:t>
            </a:r>
            <a:r>
              <a:rPr lang="en-US" sz="1200" kern="1200" baseline="0" dirty="0" smtClean="0">
                <a:solidFill>
                  <a:schemeClr val="tx1"/>
                </a:solidFill>
                <a:effectLst/>
                <a:latin typeface="+mn-lt"/>
                <a:ea typeface="+mn-ea"/>
                <a:cs typeface="+mn-cs"/>
              </a:rPr>
              <a:t> and </a:t>
            </a:r>
            <a:r>
              <a:rPr lang="en-US" sz="1200" kern="1200" baseline="0" dirty="0" err="1" smtClean="0">
                <a:solidFill>
                  <a:schemeClr val="tx1"/>
                </a:solidFill>
                <a:effectLst/>
                <a:latin typeface="+mn-lt"/>
                <a:ea typeface="+mn-ea"/>
                <a:cs typeface="+mn-cs"/>
              </a:rPr>
              <a:t>silentwhispers</a:t>
            </a:r>
            <a:r>
              <a:rPr lang="en-US" sz="1200" kern="1200" baseline="0" dirty="0" smtClean="0">
                <a:solidFill>
                  <a:schemeClr val="tx1"/>
                </a:solidFill>
                <a:effectLst/>
                <a:latin typeface="+mn-lt"/>
                <a:ea typeface="+mn-ea"/>
                <a:cs typeface="+mn-cs"/>
              </a:rPr>
              <a:t> two existing approaches to routing in payment channel networks. Our shortest path implementation merely allows for </a:t>
            </a:r>
            <a:r>
              <a:rPr lang="en-US" sz="1200" kern="1200" baseline="0" dirty="0" err="1" smtClean="0">
                <a:solidFill>
                  <a:schemeClr val="tx1"/>
                </a:solidFill>
                <a:effectLst/>
                <a:latin typeface="+mn-lt"/>
                <a:ea typeface="+mn-ea"/>
                <a:cs typeface="+mn-cs"/>
              </a:rPr>
              <a:t>splliting</a:t>
            </a:r>
            <a:r>
              <a:rPr lang="en-US" sz="1200" kern="1200" baseline="0" dirty="0" smtClean="0">
                <a:solidFill>
                  <a:schemeClr val="tx1"/>
                </a:solidFill>
                <a:effectLst/>
                <a:latin typeface="+mn-lt"/>
                <a:ea typeface="+mn-ea"/>
                <a:cs typeface="+mn-cs"/>
              </a:rPr>
              <a:t> transactions and transmitting them over time. Though, all of these units are sent via the shortest path, w</a:t>
            </a:r>
            <a:r>
              <a:rPr lang="en-US" sz="1200" kern="1200" dirty="0" smtClean="0">
                <a:solidFill>
                  <a:schemeClr val="tx1"/>
                </a:solidFill>
                <a:effectLst/>
                <a:latin typeface="+mn-lt"/>
                <a:ea typeface="+mn-ea"/>
                <a:cs typeface="+mn-cs"/>
              </a:rPr>
              <a:t>e can see that splitting the payments into transaction units and scheduling them according to SRPT al- ready provides a 10% increase in success ratio over Speedy- Murmurs and </a:t>
            </a:r>
            <a:r>
              <a:rPr lang="en-US" sz="1200" kern="1200" dirty="0" err="1" smtClean="0">
                <a:solidFill>
                  <a:schemeClr val="tx1"/>
                </a:solidFill>
                <a:effectLst/>
                <a:latin typeface="+mn-lt"/>
                <a:ea typeface="+mn-ea"/>
                <a:cs typeface="+mn-cs"/>
              </a:rPr>
              <a:t>SilentWhispers</a:t>
            </a:r>
            <a:r>
              <a:rPr lang="en-US" sz="1200" kern="1200" dirty="0" smtClean="0">
                <a:solidFill>
                  <a:schemeClr val="tx1"/>
                </a:solidFill>
                <a:effectLst/>
                <a:latin typeface="+mn-lt"/>
                <a:ea typeface="+mn-ea"/>
                <a:cs typeface="+mn-cs"/>
              </a:rPr>
              <a:t> even for the shortest path rout- </a:t>
            </a:r>
            <a:r>
              <a:rPr lang="en-US" sz="1200" kern="1200" dirty="0" err="1" smtClean="0">
                <a:solidFill>
                  <a:schemeClr val="tx1"/>
                </a:solidFill>
                <a:effectLst/>
                <a:latin typeface="+mn-lt"/>
                <a:ea typeface="+mn-ea"/>
                <a:cs typeface="+mn-cs"/>
              </a:rPr>
              <a:t>ing</a:t>
            </a:r>
            <a:r>
              <a:rPr lang="en-US" sz="1200" kern="1200" dirty="0" smtClean="0">
                <a:solidFill>
                  <a:schemeClr val="tx1"/>
                </a:solidFill>
                <a:effectLst/>
                <a:latin typeface="+mn-lt"/>
                <a:ea typeface="+mn-ea"/>
                <a:cs typeface="+mn-cs"/>
              </a:rPr>
              <a:t> scheme.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Although Max-flow performs quite well, it has a high overhead per transaction as discussed in §3. In </a:t>
            </a:r>
            <a:r>
              <a:rPr lang="en-US" sz="1200" kern="1200" dirty="0" err="1" smtClean="0">
                <a:solidFill>
                  <a:schemeClr val="tx1"/>
                </a:solidFill>
                <a:effectLst/>
                <a:latin typeface="+mn-lt"/>
                <a:ea typeface="+mn-ea"/>
                <a:cs typeface="+mn-cs"/>
              </a:rPr>
              <a:t>compar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ison</a:t>
            </a:r>
            <a:r>
              <a:rPr lang="en-US" sz="1200" kern="1200" dirty="0" smtClean="0">
                <a:solidFill>
                  <a:schemeClr val="tx1"/>
                </a:solidFill>
                <a:effectLst/>
                <a:latin typeface="+mn-lt"/>
                <a:ea typeface="+mn-ea"/>
                <a:cs typeface="+mn-cs"/>
              </a:rPr>
              <a:t>, Spider (</a:t>
            </a:r>
            <a:r>
              <a:rPr lang="en-US" sz="1200" kern="1200" dirty="0" err="1" smtClean="0">
                <a:solidFill>
                  <a:schemeClr val="tx1"/>
                </a:solidFill>
                <a:effectLst/>
                <a:latin typeface="+mn-lt"/>
                <a:ea typeface="+mn-ea"/>
                <a:cs typeface="+mn-cs"/>
              </a:rPr>
              <a:t>Waterfilling</a:t>
            </a:r>
            <a:r>
              <a:rPr lang="en-US" sz="1200" kern="1200" dirty="0" smtClean="0">
                <a:solidFill>
                  <a:schemeClr val="tx1"/>
                </a:solidFill>
                <a:effectLst/>
                <a:latin typeface="+mn-lt"/>
                <a:ea typeface="+mn-ea"/>
                <a:cs typeface="+mn-cs"/>
              </a:rPr>
              <a:t>) is able to leverage knowledge of imbalance to perform within 5% of Max-flow despite being restricted to only 4 paths.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CIRCULATION</a:t>
            </a:r>
          </a:p>
          <a:p>
            <a:r>
              <a:rPr lang="en-US" sz="1200" kern="1200" dirty="0" smtClean="0">
                <a:solidFill>
                  <a:schemeClr val="tx1"/>
                </a:solidFill>
                <a:effectLst/>
                <a:latin typeface="+mn-lt"/>
                <a:ea typeface="+mn-ea"/>
                <a:cs typeface="+mn-cs"/>
              </a:rPr>
              <a:t>Transaction data?</a:t>
            </a:r>
          </a:p>
          <a:p>
            <a:endParaRPr lang="en-US" dirty="0" smtClean="0"/>
          </a:p>
          <a:p>
            <a:endParaRPr lang="en-US" dirty="0" smtClean="0"/>
          </a:p>
          <a:p>
            <a:r>
              <a:rPr lang="en-US" dirty="0" smtClean="0"/>
              <a:t>We consider this simple load balancing algorithm </a:t>
            </a:r>
            <a:r>
              <a:rPr lang="mr-IN" dirty="0" smtClean="0"/>
              <a:t>–</a:t>
            </a:r>
            <a:r>
              <a:rPr lang="en-US" dirty="0" smtClean="0"/>
              <a:t> where we split amongst k shortest paths according to </a:t>
            </a:r>
            <a:r>
              <a:rPr lang="en-US" dirty="0" err="1" smtClean="0"/>
              <a:t>waterfilling</a:t>
            </a:r>
            <a:r>
              <a:rPr lang="en-US" dirty="0" smtClean="0"/>
              <a:t> (minimize imbalance across paths) </a:t>
            </a:r>
            <a:r>
              <a:rPr lang="mr-IN" dirty="0" smtClean="0"/>
              <a:t>–</a:t>
            </a:r>
            <a:r>
              <a:rPr lang="en-US" dirty="0" smtClean="0"/>
              <a:t> second solution we consider is directly based on the LP Is</a:t>
            </a:r>
            <a:r>
              <a:rPr lang="en-US" baseline="0" dirty="0" smtClean="0"/>
              <a:t> a decentralized primal dual LP with routers with prices and senders computing shortest paths. </a:t>
            </a:r>
          </a:p>
          <a:p>
            <a:endParaRPr lang="en-US" baseline="0" dirty="0" smtClean="0"/>
          </a:p>
          <a:p>
            <a:r>
              <a:rPr lang="en-US" baseline="0" dirty="0" err="1" smtClean="0"/>
              <a:t>Eval</a:t>
            </a:r>
            <a:r>
              <a:rPr lang="en-US" baseline="0" dirty="0" smtClean="0"/>
              <a:t> </a:t>
            </a:r>
            <a:r>
              <a:rPr lang="mr-IN" baseline="0" dirty="0" smtClean="0"/>
              <a:t>–</a:t>
            </a:r>
            <a:r>
              <a:rPr lang="en-US" baseline="0" dirty="0" smtClean="0"/>
              <a:t> Here’s something that we found when we ran the LP</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37</a:t>
            </a:fld>
            <a:endParaRPr lang="en-US"/>
          </a:p>
        </p:txBody>
      </p:sp>
    </p:spTree>
    <p:extLst>
      <p:ext uri="{BB962C8B-B14F-4D97-AF65-F5344CB8AC3E}">
        <p14:creationId xmlns:p14="http://schemas.microsoft.com/office/powerpoint/2010/main" val="1592661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For you to be entirely sure about a transaction not getting </a:t>
            </a:r>
            <a:r>
              <a:rPr lang="en-US" baseline="0" dirty="0" err="1" smtClean="0"/>
              <a:t>overriden</a:t>
            </a:r>
            <a:r>
              <a:rPr lang="en-US" baseline="0" dirty="0" smtClean="0"/>
              <a:t>, it takes an hour typically</a:t>
            </a:r>
          </a:p>
          <a:p>
            <a:endParaRPr lang="en-US" baseline="0" dirty="0" smtClean="0"/>
          </a:p>
          <a:p>
            <a:r>
              <a:rPr lang="en-US" baseline="0" dirty="0" smtClean="0"/>
              <a:t>Every </a:t>
            </a:r>
            <a:r>
              <a:rPr lang="en-US" baseline="0" dirty="0" err="1" smtClean="0"/>
              <a:t>txn</a:t>
            </a:r>
            <a:r>
              <a:rPr lang="en-US" baseline="0" dirty="0" smtClean="0"/>
              <a:t> needs to go through the </a:t>
            </a:r>
            <a:r>
              <a:rPr lang="en-US" baseline="0" dirty="0" err="1" smtClean="0"/>
              <a:t>blockchain</a:t>
            </a:r>
            <a:r>
              <a:rPr lang="en-US" baseline="0" dirty="0" smtClean="0"/>
              <a:t> </a:t>
            </a:r>
            <a:r>
              <a:rPr lang="mr-IN" baseline="0" dirty="0" smtClean="0"/>
              <a:t>–</a:t>
            </a:r>
            <a:r>
              <a:rPr lang="en-US" baseline="0" dirty="0" smtClean="0"/>
              <a:t> so to support 1000 </a:t>
            </a:r>
            <a:r>
              <a:rPr lang="en-US" baseline="0" dirty="0" err="1" smtClean="0"/>
              <a:t>txns</a:t>
            </a:r>
            <a:r>
              <a:rPr lang="en-US" baseline="0" dirty="0" smtClean="0"/>
              <a:t> per second, you’d need </a:t>
            </a:r>
            <a:r>
              <a:rPr lang="en-US" sz="1200" dirty="0" smtClean="0"/>
              <a:t>350 additional GB per day!</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high</a:t>
            </a:r>
            <a:r>
              <a:rPr lang="en-US" baseline="0" dirty="0" smtClean="0"/>
              <a:t> transaction fees </a:t>
            </a:r>
            <a:r>
              <a:rPr lang="mr-IN" baseline="0" dirty="0" smtClean="0"/>
              <a:t>–</a:t>
            </a:r>
            <a:r>
              <a:rPr lang="en-US" baseline="0" dirty="0" smtClean="0"/>
              <a:t> because blocks are limited resource, there is a fee associated with generating them </a:t>
            </a:r>
            <a:r>
              <a:rPr lang="mr-IN" baseline="0" dirty="0" smtClean="0"/>
              <a:t>–</a:t>
            </a:r>
            <a:r>
              <a:rPr lang="en-US" baseline="0" dirty="0" smtClean="0"/>
              <a:t> </a:t>
            </a:r>
            <a:r>
              <a:rPr lang="en-US" baseline="0" dirty="0" smtClean="0">
                <a:solidFill>
                  <a:srgbClr val="FF0000"/>
                </a:solidFill>
              </a:rPr>
              <a:t>In </a:t>
            </a:r>
            <a:r>
              <a:rPr lang="en-US" baseline="0" dirty="0" err="1" smtClean="0">
                <a:solidFill>
                  <a:srgbClr val="FF0000"/>
                </a:solidFill>
              </a:rPr>
              <a:t>bTC</a:t>
            </a:r>
            <a:r>
              <a:rPr lang="en-US" baseline="0" dirty="0" smtClean="0">
                <a:solidFill>
                  <a:srgbClr val="FF0000"/>
                </a:solidFill>
              </a:rPr>
              <a:t> its its common for fees to to be above a $1 median per transaction the highest are $34</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65242A04-6684-9D4B-B04F-C4679E1D62A4}" type="slidenum">
              <a:rPr lang="en-US" smtClean="0"/>
              <a:t>4</a:t>
            </a:fld>
            <a:endParaRPr lang="en-US"/>
          </a:p>
        </p:txBody>
      </p:sp>
    </p:spTree>
    <p:extLst>
      <p:ext uri="{BB962C8B-B14F-4D97-AF65-F5344CB8AC3E}">
        <p14:creationId xmlns:p14="http://schemas.microsoft.com/office/powerpoint/2010/main" val="831341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Use </a:t>
            </a:r>
            <a:r>
              <a:rPr lang="en-US" baseline="0" dirty="0" err="1" smtClean="0"/>
              <a:t>blockchain</a:t>
            </a:r>
            <a:r>
              <a:rPr lang="en-US" baseline="0" dirty="0" smtClean="0"/>
              <a:t> only as and when necessary</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5</a:t>
            </a:fld>
            <a:endParaRPr lang="en-US"/>
          </a:p>
        </p:txBody>
      </p:sp>
    </p:spTree>
    <p:extLst>
      <p:ext uri="{BB962C8B-B14F-4D97-AF65-F5344CB8AC3E}">
        <p14:creationId xmlns:p14="http://schemas.microsoft.com/office/powerpoint/2010/main" val="1546849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Alice and Bob decide to put 7 units into a common fund like a gift card by making a </a:t>
            </a:r>
            <a:r>
              <a:rPr lang="en-US" baseline="0" dirty="0" err="1" smtClean="0"/>
              <a:t>blockchain</a:t>
            </a:r>
            <a:r>
              <a:rPr lang="en-US" baseline="0" dirty="0" smtClean="0"/>
              <a:t> transaction. As far as the </a:t>
            </a:r>
            <a:r>
              <a:rPr lang="en-US" baseline="0" dirty="0" err="1" smtClean="0"/>
              <a:t>blockchain</a:t>
            </a:r>
            <a:r>
              <a:rPr lang="en-US" baseline="0" dirty="0" smtClean="0"/>
              <a:t> is concerned, 7 gift cards were reserved for this common fund or gift card, but Alice and Bob exchange between them a signed message from the other party confirming that Alice owns 4 of these and Bob 3 of these. </a:t>
            </a:r>
          </a:p>
          <a:p>
            <a:endParaRPr lang="en-US" baseline="0" dirty="0" smtClean="0"/>
          </a:p>
          <a:p>
            <a:r>
              <a:rPr lang="en-US" baseline="0" dirty="0" smtClean="0"/>
              <a:t>Now if Alice were to send some money over to Bob, she would just sign a new message confirming that Bob owns 4 of these and herself 3</a:t>
            </a:r>
          </a:p>
          <a:p>
            <a:endParaRPr lang="en-US" baseline="0" dirty="0" smtClean="0"/>
          </a:p>
          <a:p>
            <a:r>
              <a:rPr lang="en-US" b="1" baseline="0" dirty="0" smtClean="0"/>
              <a:t>None of these compromise the security of the system</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6</a:t>
            </a:fld>
            <a:endParaRPr lang="en-US"/>
          </a:p>
        </p:txBody>
      </p:sp>
    </p:spTree>
    <p:extLst>
      <p:ext uri="{BB962C8B-B14F-4D97-AF65-F5344CB8AC3E}">
        <p14:creationId xmlns:p14="http://schemas.microsoft.com/office/powerpoint/2010/main" val="1694485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dirty="0" smtClean="0"/>
              <a:t>Now when </a:t>
            </a:r>
            <a:r>
              <a:rPr lang="en-US" dirty="0" err="1" smtClean="0"/>
              <a:t>alice</a:t>
            </a:r>
            <a:r>
              <a:rPr lang="en-US" baseline="0" dirty="0" smtClean="0"/>
              <a:t> wants to send one </a:t>
            </a:r>
            <a:r>
              <a:rPr lang="en-US" baseline="0" dirty="0" err="1" smtClean="0"/>
              <a:t>unnit</a:t>
            </a:r>
            <a:r>
              <a:rPr lang="en-US" baseline="0" dirty="0" smtClean="0"/>
              <a:t> over --- signs new balance messages</a:t>
            </a:r>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7</a:t>
            </a:fld>
            <a:endParaRPr lang="en-US"/>
          </a:p>
        </p:txBody>
      </p:sp>
    </p:spTree>
    <p:extLst>
      <p:ext uri="{BB962C8B-B14F-4D97-AF65-F5344CB8AC3E}">
        <p14:creationId xmlns:p14="http://schemas.microsoft.com/office/powerpoint/2010/main" val="52353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Similarly if Bob decided to send 2 units to Alice, he would sign a message accepting that the balance was 5 towards Alice and 2 towards Bob</a:t>
            </a:r>
          </a:p>
          <a:p>
            <a:endParaRPr lang="en-US" baseline="0" dirty="0" smtClean="0"/>
          </a:p>
          <a:p>
            <a:r>
              <a:rPr lang="en-US" baseline="0" dirty="0" smtClean="0"/>
              <a:t>The two of them can continue this until and unless they decide they are done transacting at which point they can tell the </a:t>
            </a:r>
            <a:r>
              <a:rPr lang="en-US" baseline="0" dirty="0" err="1" smtClean="0"/>
              <a:t>blockchain</a:t>
            </a:r>
            <a:r>
              <a:rPr lang="en-US" baseline="0" dirty="0" smtClean="0"/>
              <a:t> so</a:t>
            </a:r>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8</a:t>
            </a:fld>
            <a:endParaRPr lang="en-US"/>
          </a:p>
        </p:txBody>
      </p:sp>
    </p:spTree>
    <p:extLst>
      <p:ext uri="{BB962C8B-B14F-4D97-AF65-F5344CB8AC3E}">
        <p14:creationId xmlns:p14="http://schemas.microsoft.com/office/powerpoint/2010/main" val="12046701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two of them can continue this until and unless they decide they are done transacting at which point they can tell the </a:t>
            </a:r>
            <a:r>
              <a:rPr lang="en-US" baseline="0" dirty="0" err="1" smtClean="0"/>
              <a:t>blockchain</a:t>
            </a:r>
            <a:r>
              <a:rPr lang="en-US" baseline="0" dirty="0" smtClean="0"/>
              <a:t> so. At that point, they close out with a transaction saying Alice took 5 of the coins from their common account and Bob took 2 of them.</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5242A04-6684-9D4B-B04F-C4679E1D62A4}" type="slidenum">
              <a:rPr lang="en-US" smtClean="0"/>
              <a:t>9</a:t>
            </a:fld>
            <a:endParaRPr lang="en-US"/>
          </a:p>
        </p:txBody>
      </p:sp>
    </p:spTree>
    <p:extLst>
      <p:ext uri="{BB962C8B-B14F-4D97-AF65-F5344CB8AC3E}">
        <p14:creationId xmlns:p14="http://schemas.microsoft.com/office/powerpoint/2010/main" val="1053658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D72C08-D92A-3B49-B2F5-9253C8C00C5F}" type="datetimeFigureOut">
              <a:rPr lang="en-US" smtClean="0"/>
              <a:t>11/13/18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D72C08-D92A-3B49-B2F5-9253C8C00C5F}" type="datetimeFigureOut">
              <a:rPr lang="en-US" smtClean="0"/>
              <a:t>11/13/18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D72C08-D92A-3B49-B2F5-9253C8C00C5F}" type="datetimeFigureOut">
              <a:rPr lang="en-US" smtClean="0"/>
              <a:t>11/13/18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b="0" i="0">
                <a:latin typeface="Gill Sans Light" charset="0"/>
                <a:ea typeface="Gill Sans Light" charset="0"/>
                <a:cs typeface="Gill Sans Light" charset="0"/>
              </a:defRPr>
            </a:lvl1pPr>
            <a:lvl2pPr>
              <a:defRPr b="0" i="0">
                <a:latin typeface="Gill Sans Light" charset="0"/>
                <a:ea typeface="Gill Sans Light" charset="0"/>
                <a:cs typeface="Gill Sans Light" charset="0"/>
              </a:defRPr>
            </a:lvl2pPr>
            <a:lvl3pPr>
              <a:defRPr b="0" i="0">
                <a:latin typeface="Gill Sans Light" charset="0"/>
                <a:ea typeface="Gill Sans Light" charset="0"/>
                <a:cs typeface="Gill Sans Light" charset="0"/>
              </a:defRPr>
            </a:lvl3pPr>
            <a:lvl4pPr>
              <a:defRPr b="0" i="0">
                <a:latin typeface="Gill Sans Light" charset="0"/>
                <a:ea typeface="Gill Sans Light" charset="0"/>
                <a:cs typeface="Gill Sans Light" charset="0"/>
              </a:defRPr>
            </a:lvl4pPr>
            <a:lvl5pPr>
              <a:defRPr b="0" i="0">
                <a:latin typeface="Gill Sans Light" charset="0"/>
                <a:ea typeface="Gill Sans Light" charset="0"/>
                <a:cs typeface="Gill Sans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2D72C08-D92A-3B49-B2F5-9253C8C00C5F}" type="datetimeFigureOut">
              <a:rPr lang="en-US" smtClean="0"/>
              <a:t>11/13/18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72C08-D92A-3B49-B2F5-9253C8C00C5F}" type="datetimeFigureOut">
              <a:rPr lang="en-US" smtClean="0"/>
              <a:t>11/13/18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D72C08-D92A-3B49-B2F5-9253C8C00C5F}" type="datetimeFigureOut">
              <a:rPr lang="en-US" smtClean="0"/>
              <a:t>11/13/18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D72C08-D92A-3B49-B2F5-9253C8C00C5F}" type="datetimeFigureOut">
              <a:rPr lang="en-US" smtClean="0"/>
              <a:t>11/13/18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52D72C08-D92A-3B49-B2F5-9253C8C00C5F}" type="datetimeFigureOut">
              <a:rPr lang="en-US" smtClean="0"/>
              <a:t>11/13/18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2D72C08-D92A-3B49-B2F5-9253C8C00C5F}" type="datetimeFigureOut">
              <a:rPr lang="en-US" smtClean="0"/>
              <a:t>11/13/18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2D72C08-D92A-3B49-B2F5-9253C8C00C5F}" type="datetimeFigureOut">
              <a:rPr lang="en-US" smtClean="0"/>
              <a:t>11/13/18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B205A530-55AC-F045-A8E4-D2521CD9D4A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D72C08-D92A-3B49-B2F5-9253C8C00C5F}" type="datetimeFigureOut">
              <a:rPr lang="en-US" smtClean="0"/>
              <a:t>11/13/18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B205A530-55AC-F045-A8E4-D2521CD9D4A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2D72C08-D92A-3B49-B2F5-9253C8C00C5F}" type="datetimeFigureOut">
              <a:rPr lang="en-US" smtClean="0"/>
              <a:t>11/13/18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714326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iming>
    <p:tnLst>
      <p:par>
        <p:cTn id="1" dur="indefinite" restart="never" nodeType="tmRoot"/>
      </p:par>
    </p:tnLst>
  </p:timing>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800" b="0" i="0" kern="1200">
          <a:solidFill>
            <a:schemeClr val="tx1">
              <a:lumMod val="75000"/>
              <a:lumOff val="25000"/>
            </a:schemeClr>
          </a:solidFill>
          <a:latin typeface="Gill Sans Light" charset="0"/>
          <a:ea typeface="Gill Sans Light" charset="0"/>
          <a:cs typeface="Gill Sans Light"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800" b="0" i="0" kern="1200">
          <a:solidFill>
            <a:schemeClr val="tx1">
              <a:lumMod val="75000"/>
              <a:lumOff val="25000"/>
            </a:schemeClr>
          </a:solidFill>
          <a:latin typeface="Gill Sans Light" charset="0"/>
          <a:ea typeface="Gill Sans Light" charset="0"/>
          <a:cs typeface="Gill Sans Light"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800" b="0" i="0" kern="1200">
          <a:solidFill>
            <a:schemeClr val="tx1">
              <a:lumMod val="75000"/>
              <a:lumOff val="25000"/>
            </a:schemeClr>
          </a:solidFill>
          <a:latin typeface="Gill Sans Light" charset="0"/>
          <a:ea typeface="Gill Sans Light" charset="0"/>
          <a:cs typeface="Gill Sans Light"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800" b="0" i="0" kern="1200">
          <a:solidFill>
            <a:schemeClr val="tx1">
              <a:lumMod val="75000"/>
              <a:lumOff val="25000"/>
            </a:schemeClr>
          </a:solidFill>
          <a:latin typeface="Gill Sans Light" charset="0"/>
          <a:ea typeface="Gill Sans Light" charset="0"/>
          <a:cs typeface="Gill Sans Light"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800" b="0" i="0" kern="1200">
          <a:solidFill>
            <a:schemeClr val="tx1">
              <a:lumMod val="75000"/>
              <a:lumOff val="25000"/>
            </a:schemeClr>
          </a:solidFill>
          <a:latin typeface="Gill Sans Light" charset="0"/>
          <a:ea typeface="Gill Sans Light" charset="0"/>
          <a:cs typeface="Gill Sans Light"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5.tiff"/><Relationship Id="rId7" Type="http://schemas.openxmlformats.org/officeDocument/2006/relationships/image" Target="../media/image14.tiff"/><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5.tiff"/><Relationship Id="rId7" Type="http://schemas.openxmlformats.org/officeDocument/2006/relationships/image" Target="../media/image14.tiff"/><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5.tiff"/><Relationship Id="rId7" Type="http://schemas.openxmlformats.org/officeDocument/2006/relationships/image" Target="../media/image14.tiff"/><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14.tiff"/><Relationship Id="rId7" Type="http://schemas.openxmlformats.org/officeDocument/2006/relationships/image" Target="../media/image5.tiff"/><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14.tiff"/><Relationship Id="rId7" Type="http://schemas.openxmlformats.org/officeDocument/2006/relationships/image" Target="../media/image5.tiff"/><Relationship Id="rId8" Type="http://schemas.openxmlformats.org/officeDocument/2006/relationships/image" Target="../media/image11.tiff"/><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5.tiff"/><Relationship Id="rId4" Type="http://schemas.openxmlformats.org/officeDocument/2006/relationships/image" Target="../media/image16.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16.tiff"/><Relationship Id="rId7" Type="http://schemas.openxmlformats.org/officeDocument/2006/relationships/image" Target="../media/image15.tiff"/><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16.tiff"/><Relationship Id="rId7" Type="http://schemas.openxmlformats.org/officeDocument/2006/relationships/image" Target="../media/image15.tiff"/><Relationship Id="rId8" Type="http://schemas.openxmlformats.org/officeDocument/2006/relationships/image" Target="../media/image11.tiff"/><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0.tiff"/><Relationship Id="rId6" Type="http://schemas.openxmlformats.org/officeDocument/2006/relationships/image" Target="../media/image16.tiff"/><Relationship Id="rId7" Type="http://schemas.openxmlformats.org/officeDocument/2006/relationships/image" Target="../media/image15.tiff"/><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8" Type="http://schemas.openxmlformats.org/officeDocument/2006/relationships/image" Target="../media/image11.tiff"/><Relationship Id="rId9"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8" Type="http://schemas.openxmlformats.org/officeDocument/2006/relationships/image" Target="../media/image11.tiff"/><Relationship Id="rId9"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5.tiff"/><Relationship Id="rId5" Type="http://schemas.openxmlformats.org/officeDocument/2006/relationships/image" Target="../media/image4.tiff"/><Relationship Id="rId6" Type="http://schemas.openxmlformats.org/officeDocument/2006/relationships/image" Target="../media/image13.tiff"/><Relationship Id="rId7" Type="http://schemas.openxmlformats.org/officeDocument/2006/relationships/image" Target="../media/image10.tiff"/><Relationship Id="rId8" Type="http://schemas.openxmlformats.org/officeDocument/2006/relationships/image" Target="../media/image11.tiff"/><Relationship Id="rId9"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5" Type="http://schemas.openxmlformats.org/officeDocument/2006/relationships/image" Target="../media/image13.tiff"/><Relationship Id="rId6" Type="http://schemas.openxmlformats.org/officeDocument/2006/relationships/image" Target="../media/image10.tiff"/><Relationship Id="rId7" Type="http://schemas.openxmlformats.org/officeDocument/2006/relationships/image" Target="../media/image11.tiff"/><Relationship Id="rId8"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5" Type="http://schemas.openxmlformats.org/officeDocument/2006/relationships/image" Target="../media/image13.tiff"/><Relationship Id="rId6" Type="http://schemas.openxmlformats.org/officeDocument/2006/relationships/image" Target="../media/image10.tiff"/><Relationship Id="rId7" Type="http://schemas.openxmlformats.org/officeDocument/2006/relationships/image" Target="../media/image11.tiff"/><Relationship Id="rId8"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5" Type="http://schemas.openxmlformats.org/officeDocument/2006/relationships/image" Target="../media/image13.tiff"/><Relationship Id="rId6" Type="http://schemas.openxmlformats.org/officeDocument/2006/relationships/image" Target="../media/image10.tiff"/><Relationship Id="rId7" Type="http://schemas.openxmlformats.org/officeDocument/2006/relationships/image" Target="../media/image11.tiff"/><Relationship Id="rId8"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8.tiff"/><Relationship Id="rId5" Type="http://schemas.openxmlformats.org/officeDocument/2006/relationships/image" Target="../media/image5.tiff"/><Relationship Id="rId6" Type="http://schemas.openxmlformats.org/officeDocument/2006/relationships/image" Target="../media/image4.tiff"/><Relationship Id="rId7"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4.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4.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tiff"/></Relationships>
</file>

<file path=ppt/slides/_rels/slide3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6.tiff"/><Relationship Id="rId5" Type="http://schemas.openxmlformats.org/officeDocument/2006/relationships/image" Target="../media/image14.tiff"/><Relationship Id="rId6"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chart" Target="../charts/char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chart" Target="../charts/char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10.tiff"/><Relationship Id="rId7" Type="http://schemas.openxmlformats.org/officeDocument/2006/relationships/image" Target="../media/image8.tiff"/><Relationship Id="rId8" Type="http://schemas.openxmlformats.org/officeDocument/2006/relationships/image" Target="../media/image11.tiff"/><Relationship Id="rId9"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10.tiff"/><Relationship Id="rId7" Type="http://schemas.openxmlformats.org/officeDocument/2006/relationships/image" Target="../media/image8.tiff"/><Relationship Id="rId8" Type="http://schemas.openxmlformats.org/officeDocument/2006/relationships/image" Target="../media/image11.tiff"/><Relationship Id="rId9"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0051" y="602488"/>
            <a:ext cx="10058400" cy="2323592"/>
          </a:xfrm>
        </p:spPr>
        <p:txBody>
          <a:bodyPr>
            <a:normAutofit/>
          </a:bodyPr>
          <a:lstStyle/>
          <a:p>
            <a:pPr algn="ctr"/>
            <a:r>
              <a:rPr lang="en-US" sz="6600" dirty="0" smtClean="0">
                <a:latin typeface="Helvetica Neue" charset="0"/>
                <a:ea typeface="Helvetica Neue" charset="0"/>
                <a:cs typeface="Helvetica Neue" charset="0"/>
              </a:rPr>
              <a:t>Routing</a:t>
            </a:r>
            <a:r>
              <a:rPr lang="en-US" sz="6600" dirty="0" smtClean="0">
                <a:latin typeface="Helvetica" charset="0"/>
                <a:ea typeface="Helvetica" charset="0"/>
                <a:cs typeface="Helvetica" charset="0"/>
              </a:rPr>
              <a:t> Cryptocurrency with </a:t>
            </a:r>
            <a:r>
              <a:rPr lang="en-US" sz="6600" dirty="0">
                <a:latin typeface="Helvetica" charset="0"/>
                <a:ea typeface="Helvetica" charset="0"/>
                <a:cs typeface="Helvetica" charset="0"/>
              </a:rPr>
              <a:t>t</a:t>
            </a:r>
            <a:r>
              <a:rPr lang="en-US" sz="6600" dirty="0" smtClean="0">
                <a:latin typeface="Helvetica" charset="0"/>
                <a:ea typeface="Helvetica" charset="0"/>
                <a:cs typeface="Helvetica" charset="0"/>
              </a:rPr>
              <a:t>he Spider Network</a:t>
            </a:r>
            <a:endParaRPr lang="en-US" sz="6600" dirty="0">
              <a:latin typeface="Helvetica" charset="0"/>
              <a:ea typeface="Helvetica" charset="0"/>
              <a:cs typeface="Helvetica" charset="0"/>
            </a:endParaRPr>
          </a:p>
        </p:txBody>
      </p:sp>
      <p:sp>
        <p:nvSpPr>
          <p:cNvPr id="3" name="Subtitle 2"/>
          <p:cNvSpPr>
            <a:spLocks noGrp="1"/>
          </p:cNvSpPr>
          <p:nvPr>
            <p:ph type="subTitle" idx="1"/>
          </p:nvPr>
        </p:nvSpPr>
        <p:spPr>
          <a:xfrm>
            <a:off x="550025" y="3180607"/>
            <a:ext cx="11158451" cy="1279144"/>
          </a:xfrm>
        </p:spPr>
        <p:txBody>
          <a:bodyPr>
            <a:normAutofit/>
          </a:bodyPr>
          <a:lstStyle/>
          <a:p>
            <a:pPr algn="ctr">
              <a:lnSpc>
                <a:spcPct val="110000"/>
              </a:lnSpc>
              <a:spcAft>
                <a:spcPts val="20"/>
              </a:spcAft>
            </a:pPr>
            <a:r>
              <a:rPr lang="en-US" b="1" dirty="0" smtClean="0">
                <a:latin typeface="Helvetica" charset="0"/>
                <a:ea typeface="Helvetica" charset="0"/>
                <a:cs typeface="Helvetica" charset="0"/>
              </a:rPr>
              <a:t>Vibhaalakshmi SIVARAMAN</a:t>
            </a:r>
            <a:r>
              <a:rPr lang="en-US" dirty="0" smtClean="0">
                <a:latin typeface="Helvetica" charset="0"/>
                <a:ea typeface="Helvetica" charset="0"/>
                <a:cs typeface="Helvetica" charset="0"/>
              </a:rPr>
              <a:t>, SHAILESHH VENKATAKRISHNAN, MOHAMMAD ALIZADEH, GIULIA FANTI, PRAMOD VISWANATH</a:t>
            </a:r>
            <a:endParaRPr lang="en-US" dirty="0">
              <a:latin typeface="Helvetica" charset="0"/>
              <a:ea typeface="Helvetica" charset="0"/>
              <a:cs typeface="Helvetica"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0960" y="4572000"/>
            <a:ext cx="2438400" cy="13716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6960" y="4637532"/>
            <a:ext cx="5059376" cy="1240536"/>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2258" y="4759071"/>
            <a:ext cx="3406193" cy="997458"/>
          </a:xfrm>
          <a:prstGeom prst="rect">
            <a:avLst/>
          </a:prstGeom>
        </p:spPr>
      </p:pic>
    </p:spTree>
    <p:extLst>
      <p:ext uri="{BB962C8B-B14F-4D97-AF65-F5344CB8AC3E}">
        <p14:creationId xmlns:p14="http://schemas.microsoft.com/office/powerpoint/2010/main" val="4981388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10</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6" name="TextBox 35"/>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37" name="TextBox 36"/>
          <p:cNvSpPr txBox="1"/>
          <p:nvPr/>
        </p:nvSpPr>
        <p:spPr>
          <a:xfrm>
            <a:off x="6292187" y="1859200"/>
            <a:ext cx="211032" cy="369332"/>
          </a:xfrm>
          <a:prstGeom prst="rect">
            <a:avLst/>
          </a:prstGeom>
          <a:noFill/>
        </p:spPr>
        <p:txBody>
          <a:bodyPr wrap="square" rtlCol="0">
            <a:spAutoFit/>
          </a:bodyPr>
          <a:lstStyle/>
          <a:p>
            <a:r>
              <a:rPr lang="en-US" dirty="0" smtClean="0"/>
              <a:t>6</a:t>
            </a:r>
            <a:endParaRPr lang="en-US" dirty="0"/>
          </a:p>
        </p:txBody>
      </p:sp>
      <p:sp>
        <p:nvSpPr>
          <p:cNvPr id="47" name="TextBox 46"/>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8" name="TextBox 47"/>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1" name="TextBox 50"/>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75404" y="2952544"/>
            <a:ext cx="211032" cy="369332"/>
          </a:xfrm>
          <a:prstGeom prst="rect">
            <a:avLst/>
          </a:prstGeom>
          <a:noFill/>
        </p:spPr>
        <p:txBody>
          <a:bodyPr wrap="square" rtlCol="0">
            <a:spAutoFit/>
          </a:bodyPr>
          <a:lstStyle/>
          <a:p>
            <a:r>
              <a:rPr lang="en-US" dirty="0" smtClean="0"/>
              <a:t>0</a:t>
            </a:r>
          </a:p>
        </p:txBody>
      </p:sp>
      <p:pic>
        <p:nvPicPr>
          <p:cNvPr id="54" name="Picture 53"/>
          <p:cNvPicPr>
            <a:picLocks noChangeAspect="1"/>
          </p:cNvPicPr>
          <p:nvPr/>
        </p:nvPicPr>
        <p:blipFill>
          <a:blip r:embed="rId6"/>
          <a:stretch>
            <a:fillRect/>
          </a:stretch>
        </p:blipFill>
        <p:spPr>
          <a:xfrm>
            <a:off x="4685308" y="2348684"/>
            <a:ext cx="393192" cy="428082"/>
          </a:xfrm>
          <a:prstGeom prst="rect">
            <a:avLst/>
          </a:prstGeom>
        </p:spPr>
      </p:pic>
      <p:pic>
        <p:nvPicPr>
          <p:cNvPr id="56" name="Picture 55"/>
          <p:cNvPicPr>
            <a:picLocks noChangeAspect="1"/>
          </p:cNvPicPr>
          <p:nvPr/>
        </p:nvPicPr>
        <p:blipFill>
          <a:blip r:embed="rId7"/>
          <a:stretch>
            <a:fillRect/>
          </a:stretch>
        </p:blipFill>
        <p:spPr>
          <a:xfrm>
            <a:off x="6237943" y="2105244"/>
            <a:ext cx="389577" cy="699787"/>
          </a:xfrm>
          <a:prstGeom prst="rect">
            <a:avLst/>
          </a:prstGeom>
        </p:spPr>
      </p:pic>
      <p:pic>
        <p:nvPicPr>
          <p:cNvPr id="61" name="Picture 60"/>
          <p:cNvPicPr>
            <a:picLocks noChangeAspect="1"/>
          </p:cNvPicPr>
          <p:nvPr/>
        </p:nvPicPr>
        <p:blipFill>
          <a:blip r:embed="rId7"/>
          <a:stretch>
            <a:fillRect/>
          </a:stretch>
        </p:blipFill>
        <p:spPr>
          <a:xfrm>
            <a:off x="3316689" y="2117003"/>
            <a:ext cx="389577" cy="699787"/>
          </a:xfrm>
          <a:prstGeom prst="rect">
            <a:avLst/>
          </a:prstGeom>
        </p:spPr>
      </p:pic>
    </p:spTree>
    <p:extLst>
      <p:ext uri="{BB962C8B-B14F-4D97-AF65-F5344CB8AC3E}">
        <p14:creationId xmlns:p14="http://schemas.microsoft.com/office/powerpoint/2010/main" val="7558019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11</a:t>
            </a:fld>
            <a:endParaRPr lang="en-US" sz="2400"/>
          </a:p>
        </p:txBody>
      </p:sp>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292187" y="1859200"/>
            <a:ext cx="211032" cy="369332"/>
          </a:xfrm>
          <a:prstGeom prst="rect">
            <a:avLst/>
          </a:prstGeom>
          <a:noFill/>
        </p:spPr>
        <p:txBody>
          <a:bodyPr wrap="square" rtlCol="0">
            <a:spAutoFit/>
          </a:bodyPr>
          <a:lstStyle/>
          <a:p>
            <a:r>
              <a:rPr lang="en-US" dirty="0" smtClean="0"/>
              <a:t>6</a:t>
            </a:r>
            <a:endParaRPr lang="en-US" dirty="0"/>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54" name="TextBox 53"/>
          <p:cNvSpPr txBox="1"/>
          <p:nvPr/>
        </p:nvSpPr>
        <p:spPr>
          <a:xfrm>
            <a:off x="8275404" y="2952544"/>
            <a:ext cx="211032" cy="369332"/>
          </a:xfrm>
          <a:prstGeom prst="rect">
            <a:avLst/>
          </a:prstGeom>
          <a:noFill/>
        </p:spPr>
        <p:txBody>
          <a:bodyPr wrap="square" rtlCol="0">
            <a:spAutoFit/>
          </a:bodyPr>
          <a:lstStyle/>
          <a:p>
            <a:r>
              <a:rPr lang="en-US" dirty="0" smtClean="0"/>
              <a:t>0</a:t>
            </a:r>
          </a:p>
        </p:txBody>
      </p:sp>
      <p:pic>
        <p:nvPicPr>
          <p:cNvPr id="56" name="Picture 55"/>
          <p:cNvPicPr>
            <a:picLocks noChangeAspect="1"/>
          </p:cNvPicPr>
          <p:nvPr/>
        </p:nvPicPr>
        <p:blipFill>
          <a:blip r:embed="rId6"/>
          <a:stretch>
            <a:fillRect/>
          </a:stretch>
        </p:blipFill>
        <p:spPr>
          <a:xfrm>
            <a:off x="4685308" y="2348684"/>
            <a:ext cx="393192" cy="428082"/>
          </a:xfrm>
          <a:prstGeom prst="rect">
            <a:avLst/>
          </a:prstGeom>
        </p:spPr>
      </p:pic>
      <p:pic>
        <p:nvPicPr>
          <p:cNvPr id="61" name="Picture 60"/>
          <p:cNvPicPr>
            <a:picLocks noChangeAspect="1"/>
          </p:cNvPicPr>
          <p:nvPr/>
        </p:nvPicPr>
        <p:blipFill>
          <a:blip r:embed="rId7"/>
          <a:stretch>
            <a:fillRect/>
          </a:stretch>
        </p:blipFill>
        <p:spPr>
          <a:xfrm>
            <a:off x="6237943" y="2105244"/>
            <a:ext cx="389577" cy="699787"/>
          </a:xfrm>
          <a:prstGeom prst="rect">
            <a:avLst/>
          </a:prstGeom>
        </p:spPr>
      </p:pic>
      <p:pic>
        <p:nvPicPr>
          <p:cNvPr id="63" name="Picture 62">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sp>
        <p:nvSpPr>
          <p:cNvPr id="64" name="TextBox 63"/>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pic>
        <p:nvPicPr>
          <p:cNvPr id="65" name="Picture 64"/>
          <p:cNvPicPr>
            <a:picLocks noChangeAspect="1"/>
          </p:cNvPicPr>
          <p:nvPr/>
        </p:nvPicPr>
        <p:blipFill>
          <a:blip r:embed="rId7"/>
          <a:stretch>
            <a:fillRect/>
          </a:stretch>
        </p:blipFill>
        <p:spPr>
          <a:xfrm>
            <a:off x="3316689" y="2117003"/>
            <a:ext cx="389577" cy="699787"/>
          </a:xfrm>
          <a:prstGeom prst="rect">
            <a:avLst/>
          </a:prstGeom>
        </p:spPr>
      </p:pic>
    </p:spTree>
    <p:extLst>
      <p:ext uri="{BB962C8B-B14F-4D97-AF65-F5344CB8AC3E}">
        <p14:creationId xmlns:p14="http://schemas.microsoft.com/office/powerpoint/2010/main" val="10024243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12</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292187" y="1859200"/>
            <a:ext cx="211032" cy="369332"/>
          </a:xfrm>
          <a:prstGeom prst="rect">
            <a:avLst/>
          </a:prstGeom>
          <a:noFill/>
        </p:spPr>
        <p:txBody>
          <a:bodyPr wrap="square" rtlCol="0">
            <a:spAutoFit/>
          </a:bodyPr>
          <a:lstStyle/>
          <a:p>
            <a:r>
              <a:rPr lang="en-US" dirty="0" smtClean="0"/>
              <a:t>6</a:t>
            </a:r>
            <a:endParaRPr lang="en-US" dirty="0"/>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54" name="TextBox 53"/>
          <p:cNvSpPr txBox="1"/>
          <p:nvPr/>
        </p:nvSpPr>
        <p:spPr>
          <a:xfrm>
            <a:off x="8275404" y="2952544"/>
            <a:ext cx="211032" cy="369332"/>
          </a:xfrm>
          <a:prstGeom prst="rect">
            <a:avLst/>
          </a:prstGeom>
          <a:noFill/>
        </p:spPr>
        <p:txBody>
          <a:bodyPr wrap="square" rtlCol="0">
            <a:spAutoFit/>
          </a:bodyPr>
          <a:lstStyle/>
          <a:p>
            <a:r>
              <a:rPr lang="en-US" dirty="0" smtClean="0"/>
              <a:t>0</a:t>
            </a:r>
          </a:p>
        </p:txBody>
      </p:sp>
      <p:pic>
        <p:nvPicPr>
          <p:cNvPr id="56" name="Picture 55"/>
          <p:cNvPicPr>
            <a:picLocks noChangeAspect="1"/>
          </p:cNvPicPr>
          <p:nvPr/>
        </p:nvPicPr>
        <p:blipFill>
          <a:blip r:embed="rId6"/>
          <a:stretch>
            <a:fillRect/>
          </a:stretch>
        </p:blipFill>
        <p:spPr>
          <a:xfrm>
            <a:off x="4685308" y="2348684"/>
            <a:ext cx="393192" cy="428082"/>
          </a:xfrm>
          <a:prstGeom prst="rect">
            <a:avLst/>
          </a:prstGeom>
        </p:spPr>
      </p:pic>
      <p:pic>
        <p:nvPicPr>
          <p:cNvPr id="61" name="Picture 60"/>
          <p:cNvPicPr>
            <a:picLocks noChangeAspect="1"/>
          </p:cNvPicPr>
          <p:nvPr/>
        </p:nvPicPr>
        <p:blipFill>
          <a:blip r:embed="rId7"/>
          <a:stretch>
            <a:fillRect/>
          </a:stretch>
        </p:blipFill>
        <p:spPr>
          <a:xfrm>
            <a:off x="6237943" y="2105244"/>
            <a:ext cx="389577" cy="699787"/>
          </a:xfrm>
          <a:prstGeom prst="rect">
            <a:avLst/>
          </a:prstGeom>
        </p:spPr>
      </p:pic>
      <p:pic>
        <p:nvPicPr>
          <p:cNvPr id="62" name="Picture 61"/>
          <p:cNvPicPr>
            <a:picLocks noChangeAspect="1"/>
          </p:cNvPicPr>
          <p:nvPr/>
        </p:nvPicPr>
        <p:blipFill>
          <a:blip r:embed="rId7"/>
          <a:stretch>
            <a:fillRect/>
          </a:stretch>
        </p:blipFill>
        <p:spPr>
          <a:xfrm>
            <a:off x="3316689" y="2117003"/>
            <a:ext cx="389577" cy="699787"/>
          </a:xfrm>
          <a:prstGeom prst="rect">
            <a:avLst/>
          </a:prstGeom>
        </p:spPr>
      </p:pic>
    </p:spTree>
    <p:extLst>
      <p:ext uri="{BB962C8B-B14F-4D97-AF65-F5344CB8AC3E}">
        <p14:creationId xmlns:p14="http://schemas.microsoft.com/office/powerpoint/2010/main" val="18460168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Picture 60"/>
          <p:cNvPicPr>
            <a:picLocks noChangeAspect="1"/>
          </p:cNvPicPr>
          <p:nvPr/>
        </p:nvPicPr>
        <p:blipFill>
          <a:blip r:embed="rId3"/>
          <a:stretch>
            <a:fillRect/>
          </a:stretch>
        </p:blipFill>
        <p:spPr>
          <a:xfrm>
            <a:off x="6237943" y="2117738"/>
            <a:ext cx="389577" cy="699787"/>
          </a:xfrm>
          <a:prstGeom prst="rect">
            <a:avLst/>
          </a:prstGeom>
        </p:spPr>
      </p:pic>
      <p:pic>
        <p:nvPicPr>
          <p:cNvPr id="56" name="Picture 55"/>
          <p:cNvPicPr>
            <a:picLocks noChangeAspect="1"/>
          </p:cNvPicPr>
          <p:nvPr/>
        </p:nvPicPr>
        <p:blipFill>
          <a:blip r:embed="rId3"/>
          <a:stretch>
            <a:fillRect/>
          </a:stretch>
        </p:blipFill>
        <p:spPr>
          <a:xfrm>
            <a:off x="3316689" y="2117003"/>
            <a:ext cx="389577" cy="699787"/>
          </a:xfrm>
          <a:prstGeom prst="rect">
            <a:avLst/>
          </a:prstGeom>
        </p:spPr>
      </p:pic>
      <p:pic>
        <p:nvPicPr>
          <p:cNvPr id="67" name="Picture 66"/>
          <p:cNvPicPr>
            <a:picLocks noChangeAspect="1"/>
          </p:cNvPicPr>
          <p:nvPr/>
        </p:nvPicPr>
        <p:blipFill>
          <a:blip r:embed="rId4"/>
          <a:stretch>
            <a:fillRect/>
          </a:stretch>
        </p:blipFill>
        <p:spPr>
          <a:xfrm>
            <a:off x="6234636" y="2389385"/>
            <a:ext cx="393192" cy="428082"/>
          </a:xfrm>
          <a:prstGeom prst="rect">
            <a:avLst/>
          </a:prstGeom>
        </p:spPr>
      </p:pic>
      <p:pic>
        <p:nvPicPr>
          <p:cNvPr id="62" name="Picture 61"/>
          <p:cNvPicPr>
            <a:picLocks noChangeAspect="1"/>
          </p:cNvPicPr>
          <p:nvPr/>
        </p:nvPicPr>
        <p:blipFill>
          <a:blip r:embed="rId4"/>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13</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292187" y="1859200"/>
            <a:ext cx="211032" cy="369332"/>
          </a:xfrm>
          <a:prstGeom prst="rect">
            <a:avLst/>
          </a:prstGeom>
          <a:noFill/>
        </p:spPr>
        <p:txBody>
          <a:bodyPr wrap="square" rtlCol="0">
            <a:spAutoFit/>
          </a:bodyPr>
          <a:lstStyle/>
          <a:p>
            <a:r>
              <a:rPr lang="en-US" dirty="0" smtClean="0"/>
              <a:t>6</a:t>
            </a:r>
            <a:endParaRPr lang="en-US" dirty="0"/>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4"/>
          <a:stretch>
            <a:fillRect/>
          </a:stretch>
        </p:blipFill>
        <p:spPr>
          <a:xfrm>
            <a:off x="3313382" y="2383258"/>
            <a:ext cx="393192" cy="428082"/>
          </a:xfrm>
          <a:prstGeom prst="rect">
            <a:avLst/>
          </a:prstGeom>
        </p:spPr>
      </p:pic>
      <p:sp>
        <p:nvSpPr>
          <p:cNvPr id="66" name="TextBox 65"/>
          <p:cNvSpPr txBox="1"/>
          <p:nvPr/>
        </p:nvSpPr>
        <p:spPr>
          <a:xfrm>
            <a:off x="4692071" y="1804840"/>
            <a:ext cx="211032" cy="369332"/>
          </a:xfrm>
          <a:prstGeom prst="rect">
            <a:avLst/>
          </a:prstGeom>
          <a:noFill/>
        </p:spPr>
        <p:txBody>
          <a:bodyPr wrap="square" rtlCol="0">
            <a:spAutoFit/>
          </a:bodyPr>
          <a:lstStyle/>
          <a:p>
            <a:endParaRPr lang="en-US" dirty="0"/>
          </a:p>
        </p:txBody>
      </p:sp>
      <p:pic>
        <p:nvPicPr>
          <p:cNvPr id="68" name="Picture 67"/>
          <p:cNvPicPr>
            <a:picLocks noChangeAspect="1"/>
          </p:cNvPicPr>
          <p:nvPr/>
        </p:nvPicPr>
        <p:blipFill>
          <a:blip r:embed="rId4"/>
          <a:stretch>
            <a:fillRect/>
          </a:stretch>
        </p:blipFill>
        <p:spPr>
          <a:xfrm>
            <a:off x="6235452" y="2117003"/>
            <a:ext cx="392068" cy="438037"/>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pic>
        <p:nvPicPr>
          <p:cNvPr id="63" name="Picture 62"/>
          <p:cNvPicPr>
            <a:picLocks noChangeAspect="1"/>
          </p:cNvPicPr>
          <p:nvPr/>
        </p:nvPicPr>
        <p:blipFill>
          <a:blip r:embed="rId4"/>
          <a:stretch>
            <a:fillRect/>
          </a:stretch>
        </p:blipFill>
        <p:spPr>
          <a:xfrm>
            <a:off x="3316689" y="2123538"/>
            <a:ext cx="392068" cy="438037"/>
          </a:xfrm>
          <a:prstGeom prst="rect">
            <a:avLst/>
          </a:prstGeom>
        </p:spPr>
      </p:pic>
      <p:sp>
        <p:nvSpPr>
          <p:cNvPr id="78" name="TextBox 77"/>
          <p:cNvSpPr txBox="1"/>
          <p:nvPr/>
        </p:nvSpPr>
        <p:spPr>
          <a:xfrm>
            <a:off x="3381254" y="2111675"/>
            <a:ext cx="211032" cy="369332"/>
          </a:xfrm>
          <a:prstGeom prst="rect">
            <a:avLst/>
          </a:prstGeom>
          <a:noFill/>
        </p:spPr>
        <p:txBody>
          <a:bodyPr wrap="square" rtlCol="0">
            <a:spAutoFit/>
          </a:bodyPr>
          <a:lstStyle/>
          <a:p>
            <a:r>
              <a:rPr lang="en-US" dirty="0"/>
              <a:t>3</a:t>
            </a:r>
          </a:p>
        </p:txBody>
      </p:sp>
      <p:sp>
        <p:nvSpPr>
          <p:cNvPr id="79" name="TextBox 78"/>
          <p:cNvSpPr txBox="1"/>
          <p:nvPr/>
        </p:nvSpPr>
        <p:spPr>
          <a:xfrm>
            <a:off x="4723465" y="1815197"/>
            <a:ext cx="211032" cy="369332"/>
          </a:xfrm>
          <a:prstGeom prst="rect">
            <a:avLst/>
          </a:prstGeom>
          <a:noFill/>
        </p:spPr>
        <p:txBody>
          <a:bodyPr wrap="square" rtlCol="0">
            <a:spAutoFit/>
          </a:bodyPr>
          <a:lstStyle/>
          <a:p>
            <a:r>
              <a:rPr lang="en-US" dirty="0" smtClean="0"/>
              <a:t>6</a:t>
            </a:r>
            <a:endParaRPr lang="en-US" dirty="0"/>
          </a:p>
        </p:txBody>
      </p:sp>
      <p:sp>
        <p:nvSpPr>
          <p:cNvPr id="80" name="TextBox 79"/>
          <p:cNvSpPr txBox="1"/>
          <p:nvPr/>
        </p:nvSpPr>
        <p:spPr>
          <a:xfrm>
            <a:off x="6328852" y="2070575"/>
            <a:ext cx="211032" cy="369332"/>
          </a:xfrm>
          <a:prstGeom prst="rect">
            <a:avLst/>
          </a:prstGeom>
          <a:noFill/>
        </p:spPr>
        <p:txBody>
          <a:bodyPr wrap="square" rtlCol="0">
            <a:spAutoFit/>
          </a:bodyPr>
          <a:lstStyle/>
          <a:p>
            <a:r>
              <a:rPr lang="en-US" dirty="0" smtClean="0"/>
              <a:t>3</a:t>
            </a:r>
          </a:p>
        </p:txBody>
      </p:sp>
      <p:sp>
        <p:nvSpPr>
          <p:cNvPr id="81" name="TextBox 80"/>
          <p:cNvSpPr txBox="1"/>
          <p:nvPr/>
        </p:nvSpPr>
        <p:spPr>
          <a:xfrm>
            <a:off x="8369309" y="2574314"/>
            <a:ext cx="211032" cy="369332"/>
          </a:xfrm>
          <a:prstGeom prst="rect">
            <a:avLst/>
          </a:prstGeom>
          <a:noFill/>
        </p:spPr>
        <p:txBody>
          <a:bodyPr wrap="square" rtlCol="0">
            <a:spAutoFit/>
          </a:bodyPr>
          <a:lstStyle/>
          <a:p>
            <a:r>
              <a:rPr lang="en-US" dirty="0"/>
              <a:t>3</a:t>
            </a:r>
            <a:endParaRPr lang="en-US" dirty="0" smtClean="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65" name="Title 245"/>
          <p:cNvSpPr txBox="1">
            <a:spLocks/>
          </p:cNvSpPr>
          <p:nvPr/>
        </p:nvSpPr>
        <p:spPr>
          <a:xfrm>
            <a:off x="719431" y="149172"/>
            <a:ext cx="10058400" cy="1012825"/>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Payment Channel Network</a:t>
            </a:r>
            <a:endParaRPr lang="en-US" sz="6000" dirty="0"/>
          </a:p>
        </p:txBody>
      </p:sp>
    </p:spTree>
    <p:extLst>
      <p:ext uri="{BB962C8B-B14F-4D97-AF65-F5344CB8AC3E}">
        <p14:creationId xmlns:p14="http://schemas.microsoft.com/office/powerpoint/2010/main" val="1995122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8.33333E-7 3.33333E-6 L 0.11211 -0.00394 " pathEditMode="relative" rAng="0" ptsTypes="AA">
                                      <p:cBhvr>
                                        <p:cTn id="6" dur="1000" fill="hold"/>
                                        <p:tgtEl>
                                          <p:spTgt spid="63"/>
                                        </p:tgtEl>
                                        <p:attrNameLst>
                                          <p:attrName>ppt_x</p:attrName>
                                          <p:attrName>ppt_y</p:attrName>
                                        </p:attrNameLst>
                                      </p:cBhvr>
                                      <p:rCtr x="5599" y="-208"/>
                                    </p:animMotion>
                                  </p:childTnLst>
                                </p:cTn>
                              </p:par>
                              <p:par>
                                <p:cTn id="7" presetID="1" presetClass="exit" presetSubtype="0" fill="hold" nodeType="withEffect">
                                  <p:stCondLst>
                                    <p:cond delay="0"/>
                                  </p:stCondLst>
                                  <p:childTnLst>
                                    <p:set>
                                      <p:cBhvr>
                                        <p:cTn id="8" dur="1" fill="hold">
                                          <p:stCondLst>
                                            <p:cond delay="0"/>
                                          </p:stCondLst>
                                        </p:cTn>
                                        <p:tgtEl>
                                          <p:spTgt spid="56"/>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xit" presetSubtype="0" fill="hold" grpId="0" nodeType="withEffect">
                                  <p:stCondLst>
                                    <p:cond delay="800"/>
                                  </p:stCondLst>
                                  <p:childTnLst>
                                    <p:set>
                                      <p:cBhvr>
                                        <p:cTn id="12" dur="1" fill="hold">
                                          <p:stCondLst>
                                            <p:cond delay="0"/>
                                          </p:stCondLst>
                                        </p:cTn>
                                        <p:tgtEl>
                                          <p:spTgt spid="36"/>
                                        </p:tgtEl>
                                        <p:attrNameLst>
                                          <p:attrName>style.visibility</p:attrName>
                                        </p:attrNameLst>
                                      </p:cBhvr>
                                      <p:to>
                                        <p:strVal val="hidden"/>
                                      </p:to>
                                    </p:set>
                                  </p:childTnLst>
                                </p:cTn>
                              </p:par>
                              <p:par>
                                <p:cTn id="13" presetID="1" presetClass="exit" presetSubtype="0" fill="hold" grpId="0" nodeType="withEffect">
                                  <p:stCondLst>
                                    <p:cond delay="800"/>
                                  </p:stCondLst>
                                  <p:childTnLst>
                                    <p:set>
                                      <p:cBhvr>
                                        <p:cTn id="14" dur="1" fill="hold">
                                          <p:stCondLst>
                                            <p:cond delay="0"/>
                                          </p:stCondLst>
                                        </p:cTn>
                                        <p:tgtEl>
                                          <p:spTgt spid="37"/>
                                        </p:tgtEl>
                                        <p:attrNameLst>
                                          <p:attrName>style.visibility</p:attrName>
                                        </p:attrNameLst>
                                      </p:cBhvr>
                                      <p:to>
                                        <p:strVal val="hidden"/>
                                      </p:to>
                                    </p:set>
                                  </p:childTnLst>
                                </p:cTn>
                              </p:par>
                              <p:par>
                                <p:cTn id="15" presetID="1" presetClass="entr" presetSubtype="0" fill="hold" grpId="0" nodeType="withEffect">
                                  <p:stCondLst>
                                    <p:cond delay="800"/>
                                  </p:stCondLst>
                                  <p:childTnLst>
                                    <p:set>
                                      <p:cBhvr>
                                        <p:cTn id="16" dur="1" fill="hold">
                                          <p:stCondLst>
                                            <p:cond delay="0"/>
                                          </p:stCondLst>
                                        </p:cTn>
                                        <p:tgtEl>
                                          <p:spTgt spid="79"/>
                                        </p:tgtEl>
                                        <p:attrNameLst>
                                          <p:attrName>style.visibility</p:attrName>
                                        </p:attrNameLst>
                                      </p:cBhvr>
                                      <p:to>
                                        <p:strVal val="visible"/>
                                      </p:to>
                                    </p:set>
                                  </p:childTnLst>
                                </p:cTn>
                              </p:par>
                              <p:par>
                                <p:cTn id="17" presetID="1" presetClass="entr" presetSubtype="0" fill="hold" grpId="0" nodeType="withEffect">
                                  <p:stCondLst>
                                    <p:cond delay="800"/>
                                  </p:stCondLst>
                                  <p:childTnLst>
                                    <p:set>
                                      <p:cBhvr>
                                        <p:cTn id="18" dur="1" fill="hold">
                                          <p:stCondLst>
                                            <p:cond delay="0"/>
                                          </p:stCondLst>
                                        </p:cTn>
                                        <p:tgtEl>
                                          <p:spTgt spid="7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nodeType="clickEffect">
                                  <p:stCondLst>
                                    <p:cond delay="0"/>
                                  </p:stCondLst>
                                  <p:childTnLst>
                                    <p:animMotion origin="layout" path="M -3.95833E-6 7.40741E-7 L 0.17292 0.11111 " pathEditMode="relative" rAng="0" ptsTypes="AA">
                                      <p:cBhvr>
                                        <p:cTn id="22" dur="1000" fill="hold"/>
                                        <p:tgtEl>
                                          <p:spTgt spid="68"/>
                                        </p:tgtEl>
                                        <p:attrNameLst>
                                          <p:attrName>ppt_x</p:attrName>
                                          <p:attrName>ppt_y</p:attrName>
                                        </p:attrNameLst>
                                      </p:cBhvr>
                                      <p:rCtr x="8646" y="5556"/>
                                    </p:animMotion>
                                  </p:childTnLst>
                                </p:cTn>
                              </p:par>
                              <p:par>
                                <p:cTn id="23" presetID="1" presetClass="entr" presetSubtype="0" fill="hold" nodeType="withEffect">
                                  <p:stCondLst>
                                    <p:cond delay="0"/>
                                  </p:stCondLst>
                                  <p:childTnLst>
                                    <p:set>
                                      <p:cBhvr>
                                        <p:cTn id="24" dur="1" fill="hold">
                                          <p:stCondLst>
                                            <p:cond delay="0"/>
                                          </p:stCondLst>
                                        </p:cTn>
                                        <p:tgtEl>
                                          <p:spTgt spid="67"/>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61"/>
                                        </p:tgtEl>
                                        <p:attrNameLst>
                                          <p:attrName>style.visibility</p:attrName>
                                        </p:attrNameLst>
                                      </p:cBhvr>
                                      <p:to>
                                        <p:strVal val="hidden"/>
                                      </p:to>
                                    </p:set>
                                  </p:childTnLst>
                                </p:cTn>
                              </p:par>
                              <p:par>
                                <p:cTn id="27" presetID="1" presetClass="entr" presetSubtype="0" fill="hold" grpId="0" nodeType="withEffect" nodePh="1">
                                  <p:stCondLst>
                                    <p:cond delay="1000"/>
                                  </p:stCondLst>
                                  <p:endCondLst>
                                    <p:cond evt="begin" delay="0">
                                      <p:tn val="27"/>
                                    </p:cond>
                                  </p:endCondLst>
                                  <p:childTnLst>
                                    <p:set>
                                      <p:cBhvr>
                                        <p:cTn id="28" dur="1" fill="hold">
                                          <p:stCondLst>
                                            <p:cond delay="0"/>
                                          </p:stCondLst>
                                        </p:cTn>
                                        <p:tgtEl>
                                          <p:spTgt spid="72"/>
                                        </p:tgtEl>
                                        <p:attrNameLst>
                                          <p:attrName>style.visibility</p:attrName>
                                        </p:attrNameLst>
                                      </p:cBhvr>
                                      <p:to>
                                        <p:strVal val="visible"/>
                                      </p:to>
                                    </p:set>
                                  </p:childTnLst>
                                </p:cTn>
                              </p:par>
                              <p:par>
                                <p:cTn id="29" presetID="1" presetClass="exit" presetSubtype="0" fill="hold" grpId="0" nodeType="withEffect">
                                  <p:stCondLst>
                                    <p:cond delay="800"/>
                                  </p:stCondLst>
                                  <p:childTnLst>
                                    <p:set>
                                      <p:cBhvr>
                                        <p:cTn id="30" dur="1" fill="hold">
                                          <p:stCondLst>
                                            <p:cond delay="0"/>
                                          </p:stCondLst>
                                        </p:cTn>
                                        <p:tgtEl>
                                          <p:spTgt spid="47"/>
                                        </p:tgtEl>
                                        <p:attrNameLst>
                                          <p:attrName>style.visibility</p:attrName>
                                        </p:attrNameLst>
                                      </p:cBhvr>
                                      <p:to>
                                        <p:strVal val="hidden"/>
                                      </p:to>
                                    </p:set>
                                  </p:childTnLst>
                                </p:cTn>
                              </p:par>
                              <p:par>
                                <p:cTn id="31" presetID="1" presetClass="entr" presetSubtype="0" fill="hold" grpId="0" nodeType="withEffect">
                                  <p:stCondLst>
                                    <p:cond delay="800"/>
                                  </p:stCondLst>
                                  <p:childTnLst>
                                    <p:set>
                                      <p:cBhvr>
                                        <p:cTn id="32" dur="1" fill="hold">
                                          <p:stCondLst>
                                            <p:cond delay="0"/>
                                          </p:stCondLst>
                                        </p:cTn>
                                        <p:tgtEl>
                                          <p:spTgt spid="80"/>
                                        </p:tgtEl>
                                        <p:attrNameLst>
                                          <p:attrName>style.visibility</p:attrName>
                                        </p:attrNameLst>
                                      </p:cBhvr>
                                      <p:to>
                                        <p:strVal val="visible"/>
                                      </p:to>
                                    </p:set>
                                  </p:childTnLst>
                                </p:cTn>
                              </p:par>
                              <p:par>
                                <p:cTn id="33" presetID="1" presetClass="entr" presetSubtype="0" fill="hold" grpId="0" nodeType="withEffect">
                                  <p:stCondLst>
                                    <p:cond delay="800"/>
                                  </p:stCondLst>
                                  <p:childTnLst>
                                    <p:set>
                                      <p:cBhvr>
                                        <p:cTn id="34" dur="1" fill="hold">
                                          <p:stCondLst>
                                            <p:cond delay="0"/>
                                          </p:stCondLst>
                                        </p:cTn>
                                        <p:tgtEl>
                                          <p:spTgt spid="81"/>
                                        </p:tgtEl>
                                        <p:attrNameLst>
                                          <p:attrName>style.visibility</p:attrName>
                                        </p:attrNameLst>
                                      </p:cBhvr>
                                      <p:to>
                                        <p:strVal val="visible"/>
                                      </p:to>
                                    </p:set>
                                  </p:childTnLst>
                                </p:cTn>
                              </p:par>
                              <p:par>
                                <p:cTn id="35" presetID="1" presetClass="exit" presetSubtype="0" fill="hold" grpId="0" nodeType="withEffect">
                                  <p:stCondLst>
                                    <p:cond delay="800"/>
                                  </p:stCondLst>
                                  <p:childTnLst>
                                    <p:set>
                                      <p:cBhvr>
                                        <p:cTn id="36" dur="1" fill="hold">
                                          <p:stCondLst>
                                            <p:cond delay="0"/>
                                          </p:stCondLst>
                                        </p:cTn>
                                        <p:tgtEl>
                                          <p:spTgt spid="8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7" grpId="0"/>
      <p:bldP spid="72" grpId="0"/>
      <p:bldP spid="78" grpId="0"/>
      <p:bldP spid="79" grpId="0"/>
      <p:bldP spid="80" grpId="0"/>
      <p:bldP spid="81" grpId="0"/>
      <p:bldP spid="8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p:cNvPicPr>
            <a:picLocks noChangeAspect="1"/>
          </p:cNvPicPr>
          <p:nvPr/>
        </p:nvPicPr>
        <p:blipFill>
          <a:blip r:embed="rId3"/>
          <a:stretch>
            <a:fillRect/>
          </a:stretch>
        </p:blipFill>
        <p:spPr>
          <a:xfrm>
            <a:off x="4681728" y="2098201"/>
            <a:ext cx="389577" cy="699787"/>
          </a:xfrm>
          <a:prstGeom prst="rect">
            <a:avLst/>
          </a:prstGeom>
        </p:spPr>
      </p:pic>
      <p:pic>
        <p:nvPicPr>
          <p:cNvPr id="77" name="Picture 76"/>
          <p:cNvPicPr>
            <a:picLocks noChangeAspect="1"/>
          </p:cNvPicPr>
          <p:nvPr/>
        </p:nvPicPr>
        <p:blipFill>
          <a:blip r:embed="rId4"/>
          <a:stretch>
            <a:fillRect/>
          </a:stretch>
        </p:blipFill>
        <p:spPr>
          <a:xfrm>
            <a:off x="6234636" y="2389385"/>
            <a:ext cx="393192" cy="428082"/>
          </a:xfrm>
          <a:prstGeom prst="rect">
            <a:avLst/>
          </a:prstGeom>
        </p:spPr>
      </p:pic>
      <p:pic>
        <p:nvPicPr>
          <p:cNvPr id="75" name="Picture 74"/>
          <p:cNvPicPr>
            <a:picLocks noChangeAspect="1"/>
          </p:cNvPicPr>
          <p:nvPr/>
        </p:nvPicPr>
        <p:blipFill>
          <a:blip r:embed="rId4"/>
          <a:stretch>
            <a:fillRect/>
          </a:stretch>
        </p:blipFill>
        <p:spPr>
          <a:xfrm>
            <a:off x="3313382" y="2383258"/>
            <a:ext cx="393192" cy="428082"/>
          </a:xfrm>
          <a:prstGeom prst="rect">
            <a:avLst/>
          </a:prstGeom>
        </p:spPr>
      </p:pic>
      <p:pic>
        <p:nvPicPr>
          <p:cNvPr id="66" name="Picture 65"/>
          <p:cNvPicPr>
            <a:picLocks noChangeAspect="1"/>
          </p:cNvPicPr>
          <p:nvPr/>
        </p:nvPicPr>
        <p:blipFill>
          <a:blip r:embed="rId4"/>
          <a:stretch>
            <a:fillRect/>
          </a:stretch>
        </p:blipFill>
        <p:spPr>
          <a:xfrm>
            <a:off x="8339328" y="2889504"/>
            <a:ext cx="394741" cy="429768"/>
          </a:xfrm>
          <a:prstGeom prst="rect">
            <a:avLst/>
          </a:prstGeom>
        </p:spPr>
      </p:pic>
      <p:sp>
        <p:nvSpPr>
          <p:cNvPr id="246" name="Title 245"/>
          <p:cNvSpPr>
            <a:spLocks noGrp="1"/>
          </p:cNvSpPr>
          <p:nvPr>
            <p:ph type="title" idx="4294967295"/>
          </p:nvPr>
        </p:nvSpPr>
        <p:spPr>
          <a:xfrm>
            <a:off x="719431" y="149172"/>
            <a:ext cx="10858676" cy="1012825"/>
          </a:xfrm>
        </p:spPr>
        <p:txBody>
          <a:bodyPr>
            <a:normAutofit fontScale="90000"/>
          </a:bodyPr>
          <a:lstStyle/>
          <a:p>
            <a:r>
              <a:rPr lang="en-US" sz="6000" dirty="0" smtClean="0"/>
              <a:t>Routing in Payment </a:t>
            </a:r>
            <a:r>
              <a:rPr lang="en-US" sz="6000" smtClean="0"/>
              <a:t>Channel Networks</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14</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3381254" y="2111675"/>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723465" y="1815197"/>
            <a:ext cx="211032" cy="369332"/>
          </a:xfrm>
          <a:prstGeom prst="rect">
            <a:avLst/>
          </a:prstGeom>
          <a:noFill/>
        </p:spPr>
        <p:txBody>
          <a:bodyPr wrap="square" rtlCol="0">
            <a:spAutoFit/>
          </a:bodyPr>
          <a:lstStyle/>
          <a:p>
            <a:r>
              <a:rPr lang="en-US" dirty="0" smtClean="0"/>
              <a:t>6</a:t>
            </a:r>
            <a:endParaRPr lang="en-US" dirty="0"/>
          </a:p>
        </p:txBody>
      </p:sp>
      <p:sp>
        <p:nvSpPr>
          <p:cNvPr id="52" name="TextBox 51"/>
          <p:cNvSpPr txBox="1"/>
          <p:nvPr/>
        </p:nvSpPr>
        <p:spPr>
          <a:xfrm>
            <a:off x="6328852" y="2070575"/>
            <a:ext cx="211032" cy="369332"/>
          </a:xfrm>
          <a:prstGeom prst="rect">
            <a:avLst/>
          </a:prstGeom>
          <a:noFill/>
        </p:spPr>
        <p:txBody>
          <a:bodyPr wrap="square" rtlCol="0">
            <a:spAutoFit/>
          </a:bodyPr>
          <a:lstStyle/>
          <a:p>
            <a:r>
              <a:rPr lang="en-US" dirty="0" smtClean="0"/>
              <a:t>3</a:t>
            </a:r>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64" name="TextBox 63"/>
          <p:cNvSpPr txBox="1"/>
          <p:nvPr/>
        </p:nvSpPr>
        <p:spPr>
          <a:xfrm>
            <a:off x="8369309" y="2574314"/>
            <a:ext cx="211032" cy="369332"/>
          </a:xfrm>
          <a:prstGeom prst="rect">
            <a:avLst/>
          </a:prstGeom>
          <a:noFill/>
        </p:spPr>
        <p:txBody>
          <a:bodyPr wrap="square" rtlCol="0">
            <a:spAutoFit/>
          </a:bodyPr>
          <a:lstStyle/>
          <a:p>
            <a:r>
              <a:rPr lang="en-US" dirty="0"/>
              <a:t>3</a:t>
            </a:r>
            <a:endParaRPr lang="en-US" dirty="0" smtClean="0"/>
          </a:p>
        </p:txBody>
      </p:sp>
      <p:sp>
        <p:nvSpPr>
          <p:cNvPr id="65" name="TextBox 64"/>
          <p:cNvSpPr txBox="1"/>
          <p:nvPr/>
        </p:nvSpPr>
        <p:spPr>
          <a:xfrm>
            <a:off x="8987941" y="1354459"/>
            <a:ext cx="2668423" cy="1200329"/>
          </a:xfrm>
          <a:prstGeom prst="rect">
            <a:avLst/>
          </a:prstGeom>
          <a:noFill/>
        </p:spPr>
        <p:txBody>
          <a:bodyPr wrap="none" rtlCol="0">
            <a:spAutoFit/>
          </a:bodyPr>
          <a:lstStyle/>
          <a:p>
            <a:r>
              <a:rPr lang="en-US" sz="2400" dirty="0" smtClean="0"/>
              <a:t>Alice wants to send </a:t>
            </a:r>
          </a:p>
          <a:p>
            <a:r>
              <a:rPr lang="en-US" sz="2400" dirty="0" smtClean="0"/>
              <a:t>3 more coins to Bob</a:t>
            </a:r>
          </a:p>
          <a:p>
            <a:r>
              <a:rPr lang="en-US" sz="2400" dirty="0" smtClean="0"/>
              <a:t> </a:t>
            </a:r>
            <a:endParaRPr lang="en-US" sz="2400" dirty="0"/>
          </a:p>
        </p:txBody>
      </p:sp>
    </p:spTree>
    <p:extLst>
      <p:ext uri="{BB962C8B-B14F-4D97-AF65-F5344CB8AC3E}">
        <p14:creationId xmlns:p14="http://schemas.microsoft.com/office/powerpoint/2010/main" val="11809020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87D3E06-D69A-8D4B-8F4E-A5338D96708D}" type="slidenum">
              <a:rPr lang="en-US" sz="2400" smtClean="0"/>
              <a:t>15</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65" name="TextBox 64"/>
          <p:cNvSpPr txBox="1"/>
          <p:nvPr/>
        </p:nvSpPr>
        <p:spPr>
          <a:xfrm>
            <a:off x="8987941" y="1354459"/>
            <a:ext cx="2668423" cy="1200329"/>
          </a:xfrm>
          <a:prstGeom prst="rect">
            <a:avLst/>
          </a:prstGeom>
          <a:noFill/>
        </p:spPr>
        <p:txBody>
          <a:bodyPr wrap="none" rtlCol="0">
            <a:spAutoFit/>
          </a:bodyPr>
          <a:lstStyle/>
          <a:p>
            <a:r>
              <a:rPr lang="en-US" sz="2400" dirty="0" smtClean="0"/>
              <a:t>Alice wants to send </a:t>
            </a:r>
          </a:p>
          <a:p>
            <a:r>
              <a:rPr lang="en-US" sz="2400" dirty="0" smtClean="0"/>
              <a:t>3 more coins to Bob</a:t>
            </a:r>
          </a:p>
          <a:p>
            <a:r>
              <a:rPr lang="en-US" sz="2400" dirty="0" smtClean="0"/>
              <a:t> </a:t>
            </a:r>
            <a:endParaRPr lang="en-US" sz="2400" dirty="0"/>
          </a:p>
        </p:txBody>
      </p:sp>
      <p:sp>
        <p:nvSpPr>
          <p:cNvPr id="101" name="Title 245"/>
          <p:cNvSpPr txBox="1">
            <a:spLocks/>
          </p:cNvSpPr>
          <p:nvPr/>
        </p:nvSpPr>
        <p:spPr>
          <a:xfrm>
            <a:off x="719431" y="149172"/>
            <a:ext cx="10858676" cy="101282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a:lstStyle>
          <a:p>
            <a:r>
              <a:rPr lang="en-US" sz="6000" smtClean="0"/>
              <a:t>Routing in Payment Channel Networks</a:t>
            </a:r>
            <a:endParaRPr lang="en-US" sz="6000" dirty="0"/>
          </a:p>
        </p:txBody>
      </p:sp>
      <p:pic>
        <p:nvPicPr>
          <p:cNvPr id="50" name="Picture 49"/>
          <p:cNvPicPr>
            <a:picLocks noChangeAspect="1"/>
          </p:cNvPicPr>
          <p:nvPr/>
        </p:nvPicPr>
        <p:blipFill>
          <a:blip r:embed="rId6"/>
          <a:stretch>
            <a:fillRect/>
          </a:stretch>
        </p:blipFill>
        <p:spPr>
          <a:xfrm>
            <a:off x="4681728" y="2098201"/>
            <a:ext cx="389577" cy="699787"/>
          </a:xfrm>
          <a:prstGeom prst="rect">
            <a:avLst/>
          </a:prstGeom>
        </p:spPr>
      </p:pic>
      <p:pic>
        <p:nvPicPr>
          <p:cNvPr id="51" name="Picture 50"/>
          <p:cNvPicPr>
            <a:picLocks noChangeAspect="1"/>
          </p:cNvPicPr>
          <p:nvPr/>
        </p:nvPicPr>
        <p:blipFill>
          <a:blip r:embed="rId7"/>
          <a:stretch>
            <a:fillRect/>
          </a:stretch>
        </p:blipFill>
        <p:spPr>
          <a:xfrm>
            <a:off x="6234636" y="2389385"/>
            <a:ext cx="393192" cy="428082"/>
          </a:xfrm>
          <a:prstGeom prst="rect">
            <a:avLst/>
          </a:prstGeom>
        </p:spPr>
      </p:pic>
      <p:pic>
        <p:nvPicPr>
          <p:cNvPr id="52" name="Picture 51"/>
          <p:cNvPicPr>
            <a:picLocks noChangeAspect="1"/>
          </p:cNvPicPr>
          <p:nvPr/>
        </p:nvPicPr>
        <p:blipFill>
          <a:blip r:embed="rId7"/>
          <a:stretch>
            <a:fillRect/>
          </a:stretch>
        </p:blipFill>
        <p:spPr>
          <a:xfrm>
            <a:off x="3313382" y="2383258"/>
            <a:ext cx="393192" cy="428082"/>
          </a:xfrm>
          <a:prstGeom prst="rect">
            <a:avLst/>
          </a:prstGeom>
        </p:spPr>
      </p:pic>
      <p:pic>
        <p:nvPicPr>
          <p:cNvPr id="64" name="Picture 63"/>
          <p:cNvPicPr>
            <a:picLocks noChangeAspect="1"/>
          </p:cNvPicPr>
          <p:nvPr/>
        </p:nvPicPr>
        <p:blipFill>
          <a:blip r:embed="rId7"/>
          <a:stretch>
            <a:fillRect/>
          </a:stretch>
        </p:blipFill>
        <p:spPr>
          <a:xfrm>
            <a:off x="8339328" y="2889504"/>
            <a:ext cx="394741" cy="429768"/>
          </a:xfrm>
          <a:prstGeom prst="rect">
            <a:avLst/>
          </a:prstGeom>
        </p:spPr>
      </p:pic>
      <p:sp>
        <p:nvSpPr>
          <p:cNvPr id="66" name="TextBox 65"/>
          <p:cNvSpPr txBox="1"/>
          <p:nvPr/>
        </p:nvSpPr>
        <p:spPr>
          <a:xfrm>
            <a:off x="3381254" y="2111675"/>
            <a:ext cx="211032" cy="369332"/>
          </a:xfrm>
          <a:prstGeom prst="rect">
            <a:avLst/>
          </a:prstGeom>
          <a:noFill/>
        </p:spPr>
        <p:txBody>
          <a:bodyPr wrap="square" rtlCol="0">
            <a:spAutoFit/>
          </a:bodyPr>
          <a:lstStyle/>
          <a:p>
            <a:r>
              <a:rPr lang="en-US" dirty="0"/>
              <a:t>3</a:t>
            </a:r>
          </a:p>
        </p:txBody>
      </p:sp>
      <p:sp>
        <p:nvSpPr>
          <p:cNvPr id="67" name="TextBox 66"/>
          <p:cNvSpPr txBox="1"/>
          <p:nvPr/>
        </p:nvSpPr>
        <p:spPr>
          <a:xfrm>
            <a:off x="4723465" y="1815197"/>
            <a:ext cx="211032" cy="369332"/>
          </a:xfrm>
          <a:prstGeom prst="rect">
            <a:avLst/>
          </a:prstGeom>
          <a:noFill/>
        </p:spPr>
        <p:txBody>
          <a:bodyPr wrap="square" rtlCol="0">
            <a:spAutoFit/>
          </a:bodyPr>
          <a:lstStyle/>
          <a:p>
            <a:r>
              <a:rPr lang="en-US" dirty="0" smtClean="0"/>
              <a:t>6</a:t>
            </a:r>
            <a:endParaRPr lang="en-US" dirty="0"/>
          </a:p>
        </p:txBody>
      </p:sp>
      <p:sp>
        <p:nvSpPr>
          <p:cNvPr id="68" name="TextBox 67"/>
          <p:cNvSpPr txBox="1"/>
          <p:nvPr/>
        </p:nvSpPr>
        <p:spPr>
          <a:xfrm>
            <a:off x="6328852" y="2070575"/>
            <a:ext cx="211032" cy="369332"/>
          </a:xfrm>
          <a:prstGeom prst="rect">
            <a:avLst/>
          </a:prstGeom>
          <a:noFill/>
        </p:spPr>
        <p:txBody>
          <a:bodyPr wrap="square" rtlCol="0">
            <a:spAutoFit/>
          </a:bodyPr>
          <a:lstStyle/>
          <a:p>
            <a:r>
              <a:rPr lang="en-US" dirty="0" smtClean="0"/>
              <a:t>3</a:t>
            </a:r>
          </a:p>
        </p:txBody>
      </p:sp>
      <p:sp>
        <p:nvSpPr>
          <p:cNvPr id="69" name="TextBox 68"/>
          <p:cNvSpPr txBox="1"/>
          <p:nvPr/>
        </p:nvSpPr>
        <p:spPr>
          <a:xfrm>
            <a:off x="8369309" y="2574314"/>
            <a:ext cx="211032" cy="369332"/>
          </a:xfrm>
          <a:prstGeom prst="rect">
            <a:avLst/>
          </a:prstGeom>
          <a:noFill/>
        </p:spPr>
        <p:txBody>
          <a:bodyPr wrap="square" rtlCol="0">
            <a:spAutoFit/>
          </a:bodyPr>
          <a:lstStyle/>
          <a:p>
            <a:r>
              <a:rPr lang="en-US" dirty="0"/>
              <a:t>3</a:t>
            </a:r>
            <a:endParaRPr lang="en-US" dirty="0" smtClean="0"/>
          </a:p>
        </p:txBody>
      </p:sp>
    </p:spTree>
    <p:extLst>
      <p:ext uri="{BB962C8B-B14F-4D97-AF65-F5344CB8AC3E}">
        <p14:creationId xmlns:p14="http://schemas.microsoft.com/office/powerpoint/2010/main" val="7370629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Oval 61"/>
          <p:cNvSpPr/>
          <p:nvPr/>
        </p:nvSpPr>
        <p:spPr>
          <a:xfrm>
            <a:off x="4270741" y="3141701"/>
            <a:ext cx="643541" cy="52892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sp>
        <p:nvSpPr>
          <p:cNvPr id="5" name="Slide Number Placeholder 4"/>
          <p:cNvSpPr>
            <a:spLocks noGrp="1"/>
          </p:cNvSpPr>
          <p:nvPr>
            <p:ph type="sldNum" sz="quarter" idx="12"/>
          </p:nvPr>
        </p:nvSpPr>
        <p:spPr/>
        <p:txBody>
          <a:bodyPr/>
          <a:lstStyle/>
          <a:p>
            <a:fld id="{F87D3E06-D69A-8D4B-8F4E-A5338D96708D}" type="slidenum">
              <a:rPr lang="en-US" sz="2400" smtClean="0"/>
              <a:t>16</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ight Arrow 57"/>
          <p:cNvSpPr/>
          <p:nvPr/>
        </p:nvSpPr>
        <p:spPr>
          <a:xfrm>
            <a:off x="3731407" y="5601075"/>
            <a:ext cx="2260792"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rot="19244351">
            <a:off x="6804202" y="4671632"/>
            <a:ext cx="2515256" cy="15054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 Arrow 59"/>
          <p:cNvSpPr/>
          <p:nvPr/>
        </p:nvSpPr>
        <p:spPr>
          <a:xfrm rot="18455891">
            <a:off x="3002290" y="4171382"/>
            <a:ext cx="2666678" cy="146304"/>
          </a:xfrm>
          <a:prstGeom prst="lef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cxnSp>
        <p:nvCxnSpPr>
          <p:cNvPr id="21" name="Straight Connector 20"/>
          <p:cNvCxnSpPr/>
          <p:nvPr/>
        </p:nvCxnSpPr>
        <p:spPr>
          <a:xfrm>
            <a:off x="4320422" y="3868610"/>
            <a:ext cx="109399" cy="6654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4049486" y="4122576"/>
            <a:ext cx="685950" cy="121959"/>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
        <p:nvSpPr>
          <p:cNvPr id="68" name="Title 245"/>
          <p:cNvSpPr txBox="1">
            <a:spLocks/>
          </p:cNvSpPr>
          <p:nvPr/>
        </p:nvSpPr>
        <p:spPr>
          <a:xfrm>
            <a:off x="719431" y="149172"/>
            <a:ext cx="10858676" cy="101282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a:lstStyle>
          <a:p>
            <a:r>
              <a:rPr lang="en-US" sz="6000" dirty="0" smtClean="0"/>
              <a:t>Routing in Payment Channel Networks</a:t>
            </a:r>
            <a:endParaRPr lang="en-US" sz="6000" dirty="0"/>
          </a:p>
        </p:txBody>
      </p:sp>
      <p:sp>
        <p:nvSpPr>
          <p:cNvPr id="69" name="TextBox 68"/>
          <p:cNvSpPr txBox="1"/>
          <p:nvPr/>
        </p:nvSpPr>
        <p:spPr>
          <a:xfrm>
            <a:off x="8987941" y="1354459"/>
            <a:ext cx="2668423" cy="1200329"/>
          </a:xfrm>
          <a:prstGeom prst="rect">
            <a:avLst/>
          </a:prstGeom>
          <a:noFill/>
        </p:spPr>
        <p:txBody>
          <a:bodyPr wrap="none" rtlCol="0">
            <a:spAutoFit/>
          </a:bodyPr>
          <a:lstStyle/>
          <a:p>
            <a:r>
              <a:rPr lang="en-US" sz="2400" dirty="0" smtClean="0"/>
              <a:t>Alice wants to send </a:t>
            </a:r>
          </a:p>
          <a:p>
            <a:r>
              <a:rPr lang="en-US" sz="2400" dirty="0" smtClean="0"/>
              <a:t>3 more coins to Bob</a:t>
            </a:r>
          </a:p>
          <a:p>
            <a:r>
              <a:rPr lang="en-US" sz="2400" dirty="0" smtClean="0"/>
              <a:t> </a:t>
            </a:r>
            <a:endParaRPr lang="en-US" sz="2400" dirty="0"/>
          </a:p>
        </p:txBody>
      </p:sp>
      <p:pic>
        <p:nvPicPr>
          <p:cNvPr id="70" name="Picture 69"/>
          <p:cNvPicPr>
            <a:picLocks noChangeAspect="1"/>
          </p:cNvPicPr>
          <p:nvPr/>
        </p:nvPicPr>
        <p:blipFill>
          <a:blip r:embed="rId6"/>
          <a:stretch>
            <a:fillRect/>
          </a:stretch>
        </p:blipFill>
        <p:spPr>
          <a:xfrm>
            <a:off x="4681728" y="2098201"/>
            <a:ext cx="389577" cy="699787"/>
          </a:xfrm>
          <a:prstGeom prst="rect">
            <a:avLst/>
          </a:prstGeom>
        </p:spPr>
      </p:pic>
      <p:pic>
        <p:nvPicPr>
          <p:cNvPr id="71" name="Picture 70"/>
          <p:cNvPicPr>
            <a:picLocks noChangeAspect="1"/>
          </p:cNvPicPr>
          <p:nvPr/>
        </p:nvPicPr>
        <p:blipFill>
          <a:blip r:embed="rId7"/>
          <a:stretch>
            <a:fillRect/>
          </a:stretch>
        </p:blipFill>
        <p:spPr>
          <a:xfrm>
            <a:off x="6234636" y="2389385"/>
            <a:ext cx="393192" cy="428082"/>
          </a:xfrm>
          <a:prstGeom prst="rect">
            <a:avLst/>
          </a:prstGeom>
        </p:spPr>
      </p:pic>
      <p:pic>
        <p:nvPicPr>
          <p:cNvPr id="72" name="Picture 71"/>
          <p:cNvPicPr>
            <a:picLocks noChangeAspect="1"/>
          </p:cNvPicPr>
          <p:nvPr/>
        </p:nvPicPr>
        <p:blipFill>
          <a:blip r:embed="rId7"/>
          <a:stretch>
            <a:fillRect/>
          </a:stretch>
        </p:blipFill>
        <p:spPr>
          <a:xfrm>
            <a:off x="3313382" y="2383258"/>
            <a:ext cx="393192" cy="428082"/>
          </a:xfrm>
          <a:prstGeom prst="rect">
            <a:avLst/>
          </a:prstGeom>
        </p:spPr>
      </p:pic>
      <p:pic>
        <p:nvPicPr>
          <p:cNvPr id="73" name="Picture 72"/>
          <p:cNvPicPr>
            <a:picLocks noChangeAspect="1"/>
          </p:cNvPicPr>
          <p:nvPr/>
        </p:nvPicPr>
        <p:blipFill>
          <a:blip r:embed="rId7"/>
          <a:stretch>
            <a:fillRect/>
          </a:stretch>
        </p:blipFill>
        <p:spPr>
          <a:xfrm>
            <a:off x="8339328" y="2889504"/>
            <a:ext cx="394741" cy="429768"/>
          </a:xfrm>
          <a:prstGeom prst="rect">
            <a:avLst/>
          </a:prstGeom>
        </p:spPr>
      </p:pic>
      <p:sp>
        <p:nvSpPr>
          <p:cNvPr id="74" name="TextBox 73"/>
          <p:cNvSpPr txBox="1"/>
          <p:nvPr/>
        </p:nvSpPr>
        <p:spPr>
          <a:xfrm>
            <a:off x="3381254" y="2111675"/>
            <a:ext cx="211032" cy="369332"/>
          </a:xfrm>
          <a:prstGeom prst="rect">
            <a:avLst/>
          </a:prstGeom>
          <a:noFill/>
        </p:spPr>
        <p:txBody>
          <a:bodyPr wrap="square" rtlCol="0">
            <a:spAutoFit/>
          </a:bodyPr>
          <a:lstStyle/>
          <a:p>
            <a:r>
              <a:rPr lang="en-US" dirty="0"/>
              <a:t>3</a:t>
            </a:r>
          </a:p>
        </p:txBody>
      </p:sp>
      <p:sp>
        <p:nvSpPr>
          <p:cNvPr id="75" name="TextBox 74"/>
          <p:cNvSpPr txBox="1"/>
          <p:nvPr/>
        </p:nvSpPr>
        <p:spPr>
          <a:xfrm>
            <a:off x="4723465" y="1815197"/>
            <a:ext cx="211032" cy="369332"/>
          </a:xfrm>
          <a:prstGeom prst="rect">
            <a:avLst/>
          </a:prstGeom>
          <a:noFill/>
        </p:spPr>
        <p:txBody>
          <a:bodyPr wrap="square" rtlCol="0">
            <a:spAutoFit/>
          </a:bodyPr>
          <a:lstStyle/>
          <a:p>
            <a:r>
              <a:rPr lang="en-US" dirty="0" smtClean="0"/>
              <a:t>6</a:t>
            </a:r>
            <a:endParaRPr lang="en-US" dirty="0"/>
          </a:p>
        </p:txBody>
      </p:sp>
      <p:sp>
        <p:nvSpPr>
          <p:cNvPr id="76" name="TextBox 75"/>
          <p:cNvSpPr txBox="1"/>
          <p:nvPr/>
        </p:nvSpPr>
        <p:spPr>
          <a:xfrm>
            <a:off x="6328852" y="2070575"/>
            <a:ext cx="211032" cy="369332"/>
          </a:xfrm>
          <a:prstGeom prst="rect">
            <a:avLst/>
          </a:prstGeom>
          <a:noFill/>
        </p:spPr>
        <p:txBody>
          <a:bodyPr wrap="square" rtlCol="0">
            <a:spAutoFit/>
          </a:bodyPr>
          <a:lstStyle/>
          <a:p>
            <a:r>
              <a:rPr lang="en-US" dirty="0" smtClean="0"/>
              <a:t>3</a:t>
            </a:r>
          </a:p>
        </p:txBody>
      </p:sp>
      <p:sp>
        <p:nvSpPr>
          <p:cNvPr id="77" name="TextBox 76"/>
          <p:cNvSpPr txBox="1"/>
          <p:nvPr/>
        </p:nvSpPr>
        <p:spPr>
          <a:xfrm>
            <a:off x="8369309" y="2574314"/>
            <a:ext cx="211032" cy="369332"/>
          </a:xfrm>
          <a:prstGeom prst="rect">
            <a:avLst/>
          </a:prstGeom>
          <a:noFill/>
        </p:spPr>
        <p:txBody>
          <a:bodyPr wrap="square" rtlCol="0">
            <a:spAutoFit/>
          </a:bodyPr>
          <a:lstStyle/>
          <a:p>
            <a:r>
              <a:rPr lang="en-US" dirty="0"/>
              <a:t>3</a:t>
            </a:r>
            <a:endParaRPr lang="en-US" dirty="0" smtClean="0"/>
          </a:p>
        </p:txBody>
      </p:sp>
      <p:pic>
        <p:nvPicPr>
          <p:cNvPr id="61" name="Picture 60"/>
          <p:cNvPicPr>
            <a:picLocks noChangeAspect="1"/>
          </p:cNvPicPr>
          <p:nvPr/>
        </p:nvPicPr>
        <p:blipFill>
          <a:blip r:embed="rId8"/>
          <a:stretch>
            <a:fillRect/>
          </a:stretch>
        </p:blipFill>
        <p:spPr>
          <a:xfrm>
            <a:off x="4330435" y="3374580"/>
            <a:ext cx="417335" cy="245200"/>
          </a:xfrm>
          <a:prstGeom prst="rect">
            <a:avLst/>
          </a:prstGeom>
        </p:spPr>
      </p:pic>
    </p:spTree>
    <p:extLst>
      <p:ext uri="{BB962C8B-B14F-4D97-AF65-F5344CB8AC3E}">
        <p14:creationId xmlns:p14="http://schemas.microsoft.com/office/powerpoint/2010/main" val="3342088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 name="Picture 97"/>
          <p:cNvPicPr>
            <a:picLocks noChangeAspect="1"/>
          </p:cNvPicPr>
          <p:nvPr/>
        </p:nvPicPr>
        <p:blipFill>
          <a:blip r:embed="rId3"/>
          <a:stretch>
            <a:fillRect/>
          </a:stretch>
        </p:blipFill>
        <p:spPr>
          <a:xfrm>
            <a:off x="4681728" y="2098201"/>
            <a:ext cx="389577" cy="699787"/>
          </a:xfrm>
          <a:prstGeom prst="rect">
            <a:avLst/>
          </a:prstGeom>
        </p:spPr>
      </p:pic>
      <p:pic>
        <p:nvPicPr>
          <p:cNvPr id="97" name="Picture 96"/>
          <p:cNvPicPr>
            <a:picLocks noChangeAspect="1"/>
          </p:cNvPicPr>
          <p:nvPr/>
        </p:nvPicPr>
        <p:blipFill>
          <a:blip r:embed="rId4"/>
          <a:stretch>
            <a:fillRect/>
          </a:stretch>
        </p:blipFill>
        <p:spPr>
          <a:xfrm>
            <a:off x="3313382" y="2383258"/>
            <a:ext cx="393192" cy="428082"/>
          </a:xfrm>
          <a:prstGeom prst="rect">
            <a:avLst/>
          </a:prstGeom>
        </p:spPr>
      </p:pic>
      <p:sp>
        <p:nvSpPr>
          <p:cNvPr id="74" name="TextBox 73"/>
          <p:cNvSpPr txBox="1"/>
          <p:nvPr/>
        </p:nvSpPr>
        <p:spPr>
          <a:xfrm>
            <a:off x="3378323" y="2109989"/>
            <a:ext cx="211032" cy="369332"/>
          </a:xfrm>
          <a:prstGeom prst="rect">
            <a:avLst/>
          </a:prstGeom>
          <a:noFill/>
        </p:spPr>
        <p:txBody>
          <a:bodyPr wrap="square" rtlCol="0">
            <a:spAutoFit/>
          </a:bodyPr>
          <a:lstStyle/>
          <a:p>
            <a:r>
              <a:rPr lang="en-US" dirty="0" smtClean="0"/>
              <a:t>0</a:t>
            </a:r>
          </a:p>
        </p:txBody>
      </p:sp>
      <p:sp>
        <p:nvSpPr>
          <p:cNvPr id="88" name="TextBox 87"/>
          <p:cNvSpPr txBox="1"/>
          <p:nvPr/>
        </p:nvSpPr>
        <p:spPr>
          <a:xfrm>
            <a:off x="3381254" y="2111675"/>
            <a:ext cx="211032" cy="369332"/>
          </a:xfrm>
          <a:prstGeom prst="rect">
            <a:avLst/>
          </a:prstGeom>
          <a:noFill/>
        </p:spPr>
        <p:txBody>
          <a:bodyPr wrap="square" rtlCol="0">
            <a:spAutoFit/>
          </a:bodyPr>
          <a:lstStyle/>
          <a:p>
            <a:r>
              <a:rPr lang="en-US" dirty="0"/>
              <a:t>3</a:t>
            </a:r>
          </a:p>
        </p:txBody>
      </p:sp>
      <p:pic>
        <p:nvPicPr>
          <p:cNvPr id="92" name="Picture 91"/>
          <p:cNvPicPr>
            <a:picLocks noChangeAspect="1"/>
          </p:cNvPicPr>
          <p:nvPr/>
        </p:nvPicPr>
        <p:blipFill>
          <a:blip r:embed="rId4"/>
          <a:stretch>
            <a:fillRect/>
          </a:stretch>
        </p:blipFill>
        <p:spPr>
          <a:xfrm>
            <a:off x="8339328" y="2889504"/>
            <a:ext cx="394741" cy="429768"/>
          </a:xfrm>
          <a:prstGeom prst="rect">
            <a:avLst/>
          </a:prstGeom>
        </p:spPr>
      </p:pic>
      <p:pic>
        <p:nvPicPr>
          <p:cNvPr id="77" name="Picture 76"/>
          <p:cNvPicPr>
            <a:picLocks noChangeAspect="1"/>
          </p:cNvPicPr>
          <p:nvPr/>
        </p:nvPicPr>
        <p:blipFill>
          <a:blip r:embed="rId4"/>
          <a:stretch>
            <a:fillRect/>
          </a:stretch>
        </p:blipFill>
        <p:spPr>
          <a:xfrm>
            <a:off x="6236208" y="2386584"/>
            <a:ext cx="394741" cy="429768"/>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17</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chemeClr val="accent5">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65" name="TextBox 64"/>
          <p:cNvSpPr txBox="1"/>
          <p:nvPr/>
        </p:nvSpPr>
        <p:spPr>
          <a:xfrm>
            <a:off x="8987941" y="1354459"/>
            <a:ext cx="2668423" cy="1200329"/>
          </a:xfrm>
          <a:prstGeom prst="rect">
            <a:avLst/>
          </a:prstGeom>
          <a:noFill/>
        </p:spPr>
        <p:txBody>
          <a:bodyPr wrap="none" rtlCol="0">
            <a:spAutoFit/>
          </a:bodyPr>
          <a:lstStyle/>
          <a:p>
            <a:r>
              <a:rPr lang="en-US" sz="2400" dirty="0" smtClean="0"/>
              <a:t>Alice wants to send </a:t>
            </a:r>
          </a:p>
          <a:p>
            <a:r>
              <a:rPr lang="en-US" sz="2400" dirty="0" smtClean="0"/>
              <a:t>3 more coins to Bob</a:t>
            </a:r>
          </a:p>
          <a:p>
            <a:r>
              <a:rPr lang="en-US" sz="2400" dirty="0" smtClean="0"/>
              <a:t> </a:t>
            </a:r>
            <a:endParaRPr lang="en-US" sz="2400" dirty="0"/>
          </a:p>
        </p:txBody>
      </p:sp>
      <p:sp>
        <p:nvSpPr>
          <p:cNvPr id="75" name="TextBox 74"/>
          <p:cNvSpPr txBox="1"/>
          <p:nvPr/>
        </p:nvSpPr>
        <p:spPr>
          <a:xfrm>
            <a:off x="4728668" y="1585291"/>
            <a:ext cx="211032" cy="369332"/>
          </a:xfrm>
          <a:prstGeom prst="rect">
            <a:avLst/>
          </a:prstGeom>
          <a:noFill/>
        </p:spPr>
        <p:txBody>
          <a:bodyPr wrap="square" rtlCol="0">
            <a:spAutoFit/>
          </a:bodyPr>
          <a:lstStyle/>
          <a:p>
            <a:r>
              <a:rPr lang="en-US" dirty="0" smtClean="0"/>
              <a:t>9</a:t>
            </a:r>
          </a:p>
        </p:txBody>
      </p:sp>
      <p:sp>
        <p:nvSpPr>
          <p:cNvPr id="79" name="TextBox 78"/>
          <p:cNvSpPr txBox="1"/>
          <p:nvPr/>
        </p:nvSpPr>
        <p:spPr>
          <a:xfrm>
            <a:off x="6259870" y="2398247"/>
            <a:ext cx="211032" cy="369332"/>
          </a:xfrm>
          <a:prstGeom prst="rect">
            <a:avLst/>
          </a:prstGeom>
          <a:noFill/>
        </p:spPr>
        <p:txBody>
          <a:bodyPr wrap="square" rtlCol="0">
            <a:spAutoFit/>
          </a:bodyPr>
          <a:lstStyle/>
          <a:p>
            <a:r>
              <a:rPr lang="en-US" dirty="0"/>
              <a:t>0</a:t>
            </a:r>
            <a:endParaRPr lang="en-US" dirty="0" smtClean="0"/>
          </a:p>
        </p:txBody>
      </p:sp>
      <p:sp>
        <p:nvSpPr>
          <p:cNvPr id="80" name="TextBox 79"/>
          <p:cNvSpPr txBox="1"/>
          <p:nvPr/>
        </p:nvSpPr>
        <p:spPr>
          <a:xfrm>
            <a:off x="8371911" y="2175630"/>
            <a:ext cx="211032" cy="369332"/>
          </a:xfrm>
          <a:prstGeom prst="rect">
            <a:avLst/>
          </a:prstGeom>
          <a:noFill/>
        </p:spPr>
        <p:txBody>
          <a:bodyPr wrap="square" rtlCol="0">
            <a:spAutoFit/>
          </a:bodyPr>
          <a:lstStyle/>
          <a:p>
            <a:r>
              <a:rPr lang="en-US" dirty="0" smtClean="0"/>
              <a:t>6</a:t>
            </a:r>
          </a:p>
        </p:txBody>
      </p:sp>
      <p:sp>
        <p:nvSpPr>
          <p:cNvPr id="89" name="TextBox 88"/>
          <p:cNvSpPr txBox="1"/>
          <p:nvPr/>
        </p:nvSpPr>
        <p:spPr>
          <a:xfrm>
            <a:off x="4723465" y="1815197"/>
            <a:ext cx="211032" cy="369332"/>
          </a:xfrm>
          <a:prstGeom prst="rect">
            <a:avLst/>
          </a:prstGeom>
          <a:noFill/>
        </p:spPr>
        <p:txBody>
          <a:bodyPr wrap="square" rtlCol="0">
            <a:spAutoFit/>
          </a:bodyPr>
          <a:lstStyle/>
          <a:p>
            <a:r>
              <a:rPr lang="en-US" dirty="0" smtClean="0"/>
              <a:t>6</a:t>
            </a:r>
            <a:endParaRPr lang="en-US" dirty="0"/>
          </a:p>
        </p:txBody>
      </p:sp>
      <p:sp>
        <p:nvSpPr>
          <p:cNvPr id="90" name="TextBox 89"/>
          <p:cNvSpPr txBox="1"/>
          <p:nvPr/>
        </p:nvSpPr>
        <p:spPr>
          <a:xfrm>
            <a:off x="6328852" y="2070575"/>
            <a:ext cx="211032" cy="369332"/>
          </a:xfrm>
          <a:prstGeom prst="rect">
            <a:avLst/>
          </a:prstGeom>
          <a:noFill/>
        </p:spPr>
        <p:txBody>
          <a:bodyPr wrap="square" rtlCol="0">
            <a:spAutoFit/>
          </a:bodyPr>
          <a:lstStyle/>
          <a:p>
            <a:r>
              <a:rPr lang="en-US" dirty="0" smtClean="0"/>
              <a:t>3</a:t>
            </a:r>
          </a:p>
        </p:txBody>
      </p:sp>
      <p:sp>
        <p:nvSpPr>
          <p:cNvPr id="91" name="TextBox 90"/>
          <p:cNvSpPr txBox="1"/>
          <p:nvPr/>
        </p:nvSpPr>
        <p:spPr>
          <a:xfrm>
            <a:off x="8369309" y="2574314"/>
            <a:ext cx="211032" cy="369332"/>
          </a:xfrm>
          <a:prstGeom prst="rect">
            <a:avLst/>
          </a:prstGeom>
          <a:noFill/>
        </p:spPr>
        <p:txBody>
          <a:bodyPr wrap="square" rtlCol="0">
            <a:spAutoFit/>
          </a:bodyPr>
          <a:lstStyle/>
          <a:p>
            <a:r>
              <a:rPr lang="en-US" dirty="0"/>
              <a:t>3</a:t>
            </a:r>
            <a:endParaRPr lang="en-US" dirty="0" smtClean="0"/>
          </a:p>
        </p:txBody>
      </p:sp>
      <p:sp>
        <p:nvSpPr>
          <p:cNvPr id="101" name="Title 245"/>
          <p:cNvSpPr txBox="1">
            <a:spLocks/>
          </p:cNvSpPr>
          <p:nvPr/>
        </p:nvSpPr>
        <p:spPr>
          <a:xfrm>
            <a:off x="719431" y="149172"/>
            <a:ext cx="10858676" cy="101282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a:lstStyle>
          <a:p>
            <a:r>
              <a:rPr lang="en-US" sz="6000" smtClean="0"/>
              <a:t>Routing in Payment Channel Networks</a:t>
            </a:r>
            <a:endParaRPr lang="en-US" sz="6000" dirty="0"/>
          </a:p>
        </p:txBody>
      </p:sp>
    </p:spTree>
    <p:extLst>
      <p:ext uri="{BB962C8B-B14F-4D97-AF65-F5344CB8AC3E}">
        <p14:creationId xmlns:p14="http://schemas.microsoft.com/office/powerpoint/2010/main" val="1472008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58333E-6 -3.33333E-6 L 0.11211 -0.07708 " pathEditMode="relative" rAng="0" ptsTypes="AA">
                                      <p:cBhvr>
                                        <p:cTn id="6" dur="1000" fill="hold"/>
                                        <p:tgtEl>
                                          <p:spTgt spid="97"/>
                                        </p:tgtEl>
                                        <p:attrNameLst>
                                          <p:attrName>ppt_x</p:attrName>
                                          <p:attrName>ppt_y</p:attrName>
                                        </p:attrNameLst>
                                      </p:cBhvr>
                                      <p:rCtr x="5794" y="-3773"/>
                                    </p:animMotion>
                                  </p:childTnLst>
                                </p:cTn>
                              </p:par>
                              <p:par>
                                <p:cTn id="7" presetID="1" presetClass="entr" presetSubtype="0" fill="hold" grpId="0" nodeType="withEffect">
                                  <p:stCondLst>
                                    <p:cond delay="800"/>
                                  </p:stCondLst>
                                  <p:childTnLst>
                                    <p:set>
                                      <p:cBhvr>
                                        <p:cTn id="8" dur="1" fill="hold">
                                          <p:stCondLst>
                                            <p:cond delay="0"/>
                                          </p:stCondLst>
                                        </p:cTn>
                                        <p:tgtEl>
                                          <p:spTgt spid="74"/>
                                        </p:tgtEl>
                                        <p:attrNameLst>
                                          <p:attrName>style.visibility</p:attrName>
                                        </p:attrNameLst>
                                      </p:cBhvr>
                                      <p:to>
                                        <p:strVal val="visible"/>
                                      </p:to>
                                    </p:set>
                                  </p:childTnLst>
                                </p:cTn>
                              </p:par>
                              <p:par>
                                <p:cTn id="9" presetID="1" presetClass="entr" presetSubtype="0" fill="hold" grpId="0" nodeType="withEffect">
                                  <p:stCondLst>
                                    <p:cond delay="800"/>
                                  </p:stCondLst>
                                  <p:childTnLst>
                                    <p:set>
                                      <p:cBhvr>
                                        <p:cTn id="10" dur="1" fill="hold">
                                          <p:stCondLst>
                                            <p:cond delay="0"/>
                                          </p:stCondLst>
                                        </p:cTn>
                                        <p:tgtEl>
                                          <p:spTgt spid="75"/>
                                        </p:tgtEl>
                                        <p:attrNameLst>
                                          <p:attrName>style.visibility</p:attrName>
                                        </p:attrNameLst>
                                      </p:cBhvr>
                                      <p:to>
                                        <p:strVal val="visible"/>
                                      </p:to>
                                    </p:set>
                                  </p:childTnLst>
                                </p:cTn>
                              </p:par>
                              <p:par>
                                <p:cTn id="11" presetID="1" presetClass="exit" presetSubtype="0" fill="hold" grpId="0" nodeType="withEffect">
                                  <p:stCondLst>
                                    <p:cond delay="800"/>
                                  </p:stCondLst>
                                  <p:childTnLst>
                                    <p:set>
                                      <p:cBhvr>
                                        <p:cTn id="12" dur="1" fill="hold">
                                          <p:stCondLst>
                                            <p:cond delay="0"/>
                                          </p:stCondLst>
                                        </p:cTn>
                                        <p:tgtEl>
                                          <p:spTgt spid="88"/>
                                        </p:tgtEl>
                                        <p:attrNameLst>
                                          <p:attrName>style.visibility</p:attrName>
                                        </p:attrNameLst>
                                      </p:cBhvr>
                                      <p:to>
                                        <p:strVal val="hidden"/>
                                      </p:to>
                                    </p:set>
                                  </p:childTnLst>
                                </p:cTn>
                              </p:par>
                              <p:par>
                                <p:cTn id="13" presetID="1" presetClass="exit" presetSubtype="0" fill="hold" grpId="0" nodeType="withEffect">
                                  <p:stCondLst>
                                    <p:cond delay="800"/>
                                  </p:stCondLst>
                                  <p:childTnLst>
                                    <p:set>
                                      <p:cBhvr>
                                        <p:cTn id="14" dur="1" fill="hold">
                                          <p:stCondLst>
                                            <p:cond delay="0"/>
                                          </p:stCondLst>
                                        </p:cTn>
                                        <p:tgtEl>
                                          <p:spTgt spid="8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0078 3.33333E-6 L 0.17253 0.03564 " pathEditMode="relative" rAng="0" ptsTypes="AA">
                                      <p:cBhvr>
                                        <p:cTn id="18" dur="1000" fill="hold"/>
                                        <p:tgtEl>
                                          <p:spTgt spid="77"/>
                                        </p:tgtEl>
                                        <p:attrNameLst>
                                          <p:attrName>ppt_x</p:attrName>
                                          <p:attrName>ppt_y</p:attrName>
                                        </p:attrNameLst>
                                      </p:cBhvr>
                                      <p:rCtr x="8659" y="1782"/>
                                    </p:animMotion>
                                  </p:childTnLst>
                                </p:cTn>
                              </p:par>
                              <p:par>
                                <p:cTn id="19" presetID="1" presetClass="entr" presetSubtype="0" fill="hold" grpId="0" nodeType="withEffect">
                                  <p:stCondLst>
                                    <p:cond delay="800"/>
                                  </p:stCondLst>
                                  <p:childTnLst>
                                    <p:set>
                                      <p:cBhvr>
                                        <p:cTn id="20" dur="1" fill="hold">
                                          <p:stCondLst>
                                            <p:cond delay="0"/>
                                          </p:stCondLst>
                                        </p:cTn>
                                        <p:tgtEl>
                                          <p:spTgt spid="79"/>
                                        </p:tgtEl>
                                        <p:attrNameLst>
                                          <p:attrName>style.visibility</p:attrName>
                                        </p:attrNameLst>
                                      </p:cBhvr>
                                      <p:to>
                                        <p:strVal val="visible"/>
                                      </p:to>
                                    </p:set>
                                  </p:childTnLst>
                                </p:cTn>
                              </p:par>
                              <p:par>
                                <p:cTn id="21" presetID="1" presetClass="entr" presetSubtype="0" fill="hold" grpId="0" nodeType="withEffect">
                                  <p:stCondLst>
                                    <p:cond delay="800"/>
                                  </p:stCondLst>
                                  <p:childTnLst>
                                    <p:set>
                                      <p:cBhvr>
                                        <p:cTn id="22" dur="1" fill="hold">
                                          <p:stCondLst>
                                            <p:cond delay="0"/>
                                          </p:stCondLst>
                                        </p:cTn>
                                        <p:tgtEl>
                                          <p:spTgt spid="80"/>
                                        </p:tgtEl>
                                        <p:attrNameLst>
                                          <p:attrName>style.visibility</p:attrName>
                                        </p:attrNameLst>
                                      </p:cBhvr>
                                      <p:to>
                                        <p:strVal val="visible"/>
                                      </p:to>
                                    </p:set>
                                  </p:childTnLst>
                                </p:cTn>
                              </p:par>
                              <p:par>
                                <p:cTn id="23" presetID="1" presetClass="exit" presetSubtype="0" fill="hold" grpId="0" nodeType="withEffect">
                                  <p:stCondLst>
                                    <p:cond delay="800"/>
                                  </p:stCondLst>
                                  <p:childTnLst>
                                    <p:set>
                                      <p:cBhvr>
                                        <p:cTn id="24" dur="1" fill="hold">
                                          <p:stCondLst>
                                            <p:cond delay="0"/>
                                          </p:stCondLst>
                                        </p:cTn>
                                        <p:tgtEl>
                                          <p:spTgt spid="91"/>
                                        </p:tgtEl>
                                        <p:attrNameLst>
                                          <p:attrName>style.visibility</p:attrName>
                                        </p:attrNameLst>
                                      </p:cBhvr>
                                      <p:to>
                                        <p:strVal val="hidden"/>
                                      </p:to>
                                    </p:set>
                                  </p:childTnLst>
                                </p:cTn>
                              </p:par>
                              <p:par>
                                <p:cTn id="25" presetID="1" presetClass="exit" presetSubtype="0" fill="hold" grpId="0" nodeType="withEffect">
                                  <p:stCondLst>
                                    <p:cond delay="800"/>
                                  </p:stCondLst>
                                  <p:childTnLst>
                                    <p:set>
                                      <p:cBhvr>
                                        <p:cTn id="26" dur="1" fill="hold">
                                          <p:stCondLst>
                                            <p:cond delay="0"/>
                                          </p:stCondLst>
                                        </p:cTn>
                                        <p:tgtEl>
                                          <p:spTgt spid="9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8" grpId="0"/>
      <p:bldP spid="75" grpId="0"/>
      <p:bldP spid="79" grpId="0"/>
      <p:bldP spid="80" grpId="0"/>
      <p:bldP spid="89" grpId="0"/>
      <p:bldP spid="90" grpId="0"/>
      <p:bldP spid="9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p:cNvPicPr>
            <a:picLocks noChangeAspect="1"/>
          </p:cNvPicPr>
          <p:nvPr/>
        </p:nvPicPr>
        <p:blipFill>
          <a:blip r:embed="rId3"/>
          <a:stretch>
            <a:fillRect/>
          </a:stretch>
        </p:blipFill>
        <p:spPr>
          <a:xfrm>
            <a:off x="8328092" y="2604157"/>
            <a:ext cx="432633" cy="752154"/>
          </a:xfrm>
          <a:prstGeom prst="rect">
            <a:avLst/>
          </a:prstGeom>
        </p:spPr>
      </p:pic>
      <p:pic>
        <p:nvPicPr>
          <p:cNvPr id="66" name="Picture 65"/>
          <p:cNvPicPr>
            <a:picLocks noChangeAspect="1"/>
          </p:cNvPicPr>
          <p:nvPr/>
        </p:nvPicPr>
        <p:blipFill>
          <a:blip r:embed="rId4"/>
          <a:stretch>
            <a:fillRect/>
          </a:stretch>
        </p:blipFill>
        <p:spPr>
          <a:xfrm>
            <a:off x="4659527" y="1810980"/>
            <a:ext cx="421568" cy="993954"/>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18</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3355250" y="2485576"/>
            <a:ext cx="211032" cy="369332"/>
          </a:xfrm>
          <a:prstGeom prst="rect">
            <a:avLst/>
          </a:prstGeom>
          <a:noFill/>
        </p:spPr>
        <p:txBody>
          <a:bodyPr wrap="square" rtlCol="0">
            <a:spAutoFit/>
          </a:bodyPr>
          <a:lstStyle/>
          <a:p>
            <a:r>
              <a:rPr lang="en-US" dirty="0" smtClean="0"/>
              <a:t>0</a:t>
            </a:r>
            <a:endParaRPr lang="en-US" dirty="0"/>
          </a:p>
        </p:txBody>
      </p:sp>
      <p:sp>
        <p:nvSpPr>
          <p:cNvPr id="52" name="TextBox 51"/>
          <p:cNvSpPr txBox="1"/>
          <p:nvPr/>
        </p:nvSpPr>
        <p:spPr>
          <a:xfrm>
            <a:off x="6383829" y="2521130"/>
            <a:ext cx="211032" cy="369332"/>
          </a:xfrm>
          <a:prstGeom prst="rect">
            <a:avLst/>
          </a:prstGeom>
          <a:noFill/>
        </p:spPr>
        <p:txBody>
          <a:bodyPr wrap="square" rtlCol="0">
            <a:spAutoFit/>
          </a:bodyPr>
          <a:lstStyle/>
          <a:p>
            <a:r>
              <a:rPr lang="en-US" dirty="0"/>
              <a:t>0</a:t>
            </a:r>
            <a:endParaRPr lang="en-US" dirty="0" smtClean="0"/>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64" name="TextBox 63"/>
          <p:cNvSpPr txBox="1"/>
          <p:nvPr/>
        </p:nvSpPr>
        <p:spPr>
          <a:xfrm>
            <a:off x="8381891" y="2336464"/>
            <a:ext cx="211032" cy="369332"/>
          </a:xfrm>
          <a:prstGeom prst="rect">
            <a:avLst/>
          </a:prstGeom>
          <a:noFill/>
        </p:spPr>
        <p:txBody>
          <a:bodyPr wrap="square" rtlCol="0">
            <a:spAutoFit/>
          </a:bodyPr>
          <a:lstStyle/>
          <a:p>
            <a:endParaRPr lang="en-US" dirty="0" smtClean="0"/>
          </a:p>
        </p:txBody>
      </p:sp>
      <p:sp>
        <p:nvSpPr>
          <p:cNvPr id="69" name="TextBox 68"/>
          <p:cNvSpPr txBox="1"/>
          <p:nvPr/>
        </p:nvSpPr>
        <p:spPr>
          <a:xfrm>
            <a:off x="4728668" y="1585291"/>
            <a:ext cx="211032" cy="369332"/>
          </a:xfrm>
          <a:prstGeom prst="rect">
            <a:avLst/>
          </a:prstGeom>
          <a:noFill/>
        </p:spPr>
        <p:txBody>
          <a:bodyPr wrap="square" rtlCol="0">
            <a:spAutoFit/>
          </a:bodyPr>
          <a:lstStyle/>
          <a:p>
            <a:r>
              <a:rPr lang="en-US" dirty="0" smtClean="0"/>
              <a:t>9</a:t>
            </a:r>
          </a:p>
        </p:txBody>
      </p:sp>
      <p:sp>
        <p:nvSpPr>
          <p:cNvPr id="70" name="TextBox 69"/>
          <p:cNvSpPr txBox="1"/>
          <p:nvPr/>
        </p:nvSpPr>
        <p:spPr>
          <a:xfrm>
            <a:off x="8371911" y="2175630"/>
            <a:ext cx="378468" cy="369332"/>
          </a:xfrm>
          <a:prstGeom prst="rect">
            <a:avLst/>
          </a:prstGeom>
          <a:noFill/>
        </p:spPr>
        <p:txBody>
          <a:bodyPr wrap="square" rtlCol="0">
            <a:spAutoFit/>
          </a:bodyPr>
          <a:lstStyle/>
          <a:p>
            <a:r>
              <a:rPr lang="en-US" dirty="0" smtClean="0"/>
              <a:t>6</a:t>
            </a:r>
          </a:p>
        </p:txBody>
      </p:sp>
      <p:sp>
        <p:nvSpPr>
          <p:cNvPr id="77" name="Title 245"/>
          <p:cNvSpPr txBox="1">
            <a:spLocks/>
          </p:cNvSpPr>
          <p:nvPr/>
        </p:nvSpPr>
        <p:spPr>
          <a:xfrm>
            <a:off x="719431" y="149172"/>
            <a:ext cx="10858676" cy="101282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a:lstStyle>
          <a:p>
            <a:r>
              <a:rPr lang="en-US" sz="6000" smtClean="0"/>
              <a:t>Routing in Payment Channel Networks</a:t>
            </a:r>
            <a:endParaRPr lang="en-US" sz="6000" dirty="0"/>
          </a:p>
        </p:txBody>
      </p:sp>
    </p:spTree>
    <p:extLst>
      <p:ext uri="{BB962C8B-B14F-4D97-AF65-F5344CB8AC3E}">
        <p14:creationId xmlns:p14="http://schemas.microsoft.com/office/powerpoint/2010/main" val="12979148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87D3E06-D69A-8D4B-8F4E-A5338D96708D}" type="slidenum">
              <a:rPr lang="en-US" sz="2400" smtClean="0"/>
              <a:t>19</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30446" y="3168141"/>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3355250" y="2485576"/>
            <a:ext cx="211032" cy="369332"/>
          </a:xfrm>
          <a:prstGeom prst="rect">
            <a:avLst/>
          </a:prstGeom>
          <a:noFill/>
        </p:spPr>
        <p:txBody>
          <a:bodyPr wrap="square" rtlCol="0">
            <a:spAutoFit/>
          </a:bodyPr>
          <a:lstStyle/>
          <a:p>
            <a:r>
              <a:rPr lang="en-US" dirty="0" smtClean="0"/>
              <a:t>0</a:t>
            </a:r>
            <a:endParaRPr lang="en-US" dirty="0"/>
          </a:p>
        </p:txBody>
      </p:sp>
      <p:sp>
        <p:nvSpPr>
          <p:cNvPr id="52" name="TextBox 51"/>
          <p:cNvSpPr txBox="1"/>
          <p:nvPr/>
        </p:nvSpPr>
        <p:spPr>
          <a:xfrm>
            <a:off x="6383829" y="2521130"/>
            <a:ext cx="211032" cy="369332"/>
          </a:xfrm>
          <a:prstGeom prst="rect">
            <a:avLst/>
          </a:prstGeom>
          <a:noFill/>
        </p:spPr>
        <p:txBody>
          <a:bodyPr wrap="square" rtlCol="0">
            <a:spAutoFit/>
          </a:bodyPr>
          <a:lstStyle/>
          <a:p>
            <a:r>
              <a:rPr lang="en-US" dirty="0"/>
              <a:t>0</a:t>
            </a:r>
            <a:endParaRPr lang="en-US" dirty="0" smtClean="0"/>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48" name="TextBox 47"/>
          <p:cNvSpPr txBox="1"/>
          <p:nvPr/>
        </p:nvSpPr>
        <p:spPr>
          <a:xfrm>
            <a:off x="8831740" y="1277833"/>
            <a:ext cx="2940933" cy="1200329"/>
          </a:xfrm>
          <a:prstGeom prst="rect">
            <a:avLst/>
          </a:prstGeom>
          <a:noFill/>
        </p:spPr>
        <p:txBody>
          <a:bodyPr wrap="none" rtlCol="0">
            <a:spAutoFit/>
          </a:bodyPr>
          <a:lstStyle/>
          <a:p>
            <a:r>
              <a:rPr lang="en-US" sz="2400" dirty="0" smtClean="0"/>
              <a:t>Charlie wants to send </a:t>
            </a:r>
          </a:p>
          <a:p>
            <a:r>
              <a:rPr lang="en-US" sz="2400" dirty="0" smtClean="0"/>
              <a:t>3</a:t>
            </a:r>
            <a:r>
              <a:rPr lang="en-US" sz="2400" dirty="0"/>
              <a:t> </a:t>
            </a:r>
            <a:r>
              <a:rPr lang="en-US" sz="2400" dirty="0" smtClean="0"/>
              <a:t>coins to Bob</a:t>
            </a:r>
          </a:p>
          <a:p>
            <a:r>
              <a:rPr lang="en-US" sz="2400" dirty="0" smtClean="0"/>
              <a:t> </a:t>
            </a:r>
            <a:endParaRPr lang="en-US" sz="2400" dirty="0"/>
          </a:p>
        </p:txBody>
      </p:sp>
      <p:sp>
        <p:nvSpPr>
          <p:cNvPr id="69" name="TextBox 68"/>
          <p:cNvSpPr txBox="1"/>
          <p:nvPr/>
        </p:nvSpPr>
        <p:spPr>
          <a:xfrm>
            <a:off x="8371911" y="2175630"/>
            <a:ext cx="378468" cy="369332"/>
          </a:xfrm>
          <a:prstGeom prst="rect">
            <a:avLst/>
          </a:prstGeom>
          <a:noFill/>
        </p:spPr>
        <p:txBody>
          <a:bodyPr wrap="square" rtlCol="0">
            <a:spAutoFit/>
          </a:bodyPr>
          <a:lstStyle/>
          <a:p>
            <a:r>
              <a:rPr lang="en-US" dirty="0" smtClean="0"/>
              <a:t>6</a:t>
            </a:r>
          </a:p>
        </p:txBody>
      </p:sp>
      <p:pic>
        <p:nvPicPr>
          <p:cNvPr id="70" name="Picture 69"/>
          <p:cNvPicPr>
            <a:picLocks noChangeAspect="1"/>
          </p:cNvPicPr>
          <p:nvPr/>
        </p:nvPicPr>
        <p:blipFill>
          <a:blip r:embed="rId6"/>
          <a:stretch>
            <a:fillRect/>
          </a:stretch>
        </p:blipFill>
        <p:spPr>
          <a:xfrm>
            <a:off x="4659527" y="1810980"/>
            <a:ext cx="421568" cy="993954"/>
          </a:xfrm>
          <a:prstGeom prst="rect">
            <a:avLst/>
          </a:prstGeom>
        </p:spPr>
      </p:pic>
      <p:pic>
        <p:nvPicPr>
          <p:cNvPr id="71" name="Picture 70"/>
          <p:cNvPicPr>
            <a:picLocks noChangeAspect="1"/>
          </p:cNvPicPr>
          <p:nvPr/>
        </p:nvPicPr>
        <p:blipFill>
          <a:blip r:embed="rId7"/>
          <a:stretch>
            <a:fillRect/>
          </a:stretch>
        </p:blipFill>
        <p:spPr>
          <a:xfrm>
            <a:off x="8328092" y="2604157"/>
            <a:ext cx="432633" cy="752154"/>
          </a:xfrm>
          <a:prstGeom prst="rect">
            <a:avLst/>
          </a:prstGeom>
        </p:spPr>
      </p:pic>
      <p:sp>
        <p:nvSpPr>
          <p:cNvPr id="68" name="TextBox 67"/>
          <p:cNvSpPr txBox="1"/>
          <p:nvPr/>
        </p:nvSpPr>
        <p:spPr>
          <a:xfrm>
            <a:off x="4728668" y="1585291"/>
            <a:ext cx="211032" cy="369332"/>
          </a:xfrm>
          <a:prstGeom prst="rect">
            <a:avLst/>
          </a:prstGeom>
          <a:noFill/>
        </p:spPr>
        <p:txBody>
          <a:bodyPr wrap="square" rtlCol="0">
            <a:spAutoFit/>
          </a:bodyPr>
          <a:lstStyle/>
          <a:p>
            <a:r>
              <a:rPr lang="en-US" dirty="0" smtClean="0"/>
              <a:t>9</a:t>
            </a:r>
          </a:p>
        </p:txBody>
      </p:sp>
      <p:sp>
        <p:nvSpPr>
          <p:cNvPr id="72" name="Title 245"/>
          <p:cNvSpPr txBox="1">
            <a:spLocks/>
          </p:cNvSpPr>
          <p:nvPr/>
        </p:nvSpPr>
        <p:spPr>
          <a:xfrm>
            <a:off x="719431" y="149172"/>
            <a:ext cx="10858676" cy="1012825"/>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Gill Sans" charset="0"/>
                <a:ea typeface="Gill Sans" charset="0"/>
                <a:cs typeface="Gill Sans" charset="0"/>
              </a:defRPr>
            </a:lvl1pPr>
          </a:lstStyle>
          <a:p>
            <a:r>
              <a:rPr lang="en-US" sz="6000" smtClean="0"/>
              <a:t>Routing in Payment Channel Networks</a:t>
            </a:r>
            <a:endParaRPr lang="en-US" sz="6000" dirty="0"/>
          </a:p>
        </p:txBody>
      </p:sp>
    </p:spTree>
    <p:extLst>
      <p:ext uri="{BB962C8B-B14F-4D97-AF65-F5344CB8AC3E}">
        <p14:creationId xmlns:p14="http://schemas.microsoft.com/office/powerpoint/2010/main" val="14903825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What is a </a:t>
            </a:r>
            <a:r>
              <a:rPr lang="en-US" sz="6000" dirty="0" err="1" smtClean="0"/>
              <a:t>blockchain</a:t>
            </a:r>
            <a:r>
              <a:rPr lang="en-US" sz="6000" dirty="0" smtClean="0"/>
              <a:t>?</a:t>
            </a:r>
            <a:endParaRPr lang="en-US" sz="6000" dirty="0"/>
          </a:p>
        </p:txBody>
      </p:sp>
      <p:sp>
        <p:nvSpPr>
          <p:cNvPr id="3" name="Content Placeholder 2"/>
          <p:cNvSpPr>
            <a:spLocks noGrp="1"/>
          </p:cNvSpPr>
          <p:nvPr>
            <p:ph idx="1"/>
          </p:nvPr>
        </p:nvSpPr>
        <p:spPr>
          <a:xfrm>
            <a:off x="1149531" y="1845734"/>
            <a:ext cx="10058400" cy="4023360"/>
          </a:xfrm>
        </p:spPr>
        <p:txBody>
          <a:bodyPr>
            <a:normAutofit/>
          </a:bodyPr>
          <a:lstStyle/>
          <a:p>
            <a:endParaRPr lang="en-US" sz="2800" dirty="0" smtClean="0"/>
          </a:p>
          <a:p>
            <a:endParaRPr lang="en-US" sz="2800" dirty="0"/>
          </a:p>
          <a:p>
            <a:endParaRPr lang="en-US" sz="2800" dirty="0" smtClean="0"/>
          </a:p>
        </p:txBody>
      </p:sp>
      <p:sp>
        <p:nvSpPr>
          <p:cNvPr id="6" name="Slide Number Placeholder 5"/>
          <p:cNvSpPr>
            <a:spLocks noGrp="1"/>
          </p:cNvSpPr>
          <p:nvPr>
            <p:ph type="sldNum" sz="quarter" idx="12"/>
          </p:nvPr>
        </p:nvSpPr>
        <p:spPr/>
        <p:txBody>
          <a:bodyPr/>
          <a:lstStyle/>
          <a:p>
            <a:fld id="{F87D3E06-D69A-8D4B-8F4E-A5338D96708D}" type="slidenum">
              <a:rPr lang="en-US" smtClean="0"/>
              <a:t>2</a:t>
            </a:fld>
            <a:endParaRPr lang="en-US"/>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5" name="Group 154"/>
          <p:cNvGrpSpPr/>
          <p:nvPr/>
        </p:nvGrpSpPr>
        <p:grpSpPr>
          <a:xfrm>
            <a:off x="2480492" y="4754560"/>
            <a:ext cx="3690982" cy="955827"/>
            <a:chOff x="2194560" y="3635966"/>
            <a:chExt cx="3690982" cy="955827"/>
          </a:xfrm>
        </p:grpSpPr>
        <p:sp>
          <p:nvSpPr>
            <p:cNvPr id="154" name="Rectangle 153"/>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8" name="TextBox 7"/>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140" name="Group 139"/>
            <p:cNvGrpSpPr/>
            <p:nvPr/>
          </p:nvGrpSpPr>
          <p:grpSpPr>
            <a:xfrm>
              <a:off x="2194560" y="3635966"/>
              <a:ext cx="3690982" cy="955827"/>
              <a:chOff x="1339209" y="3245873"/>
              <a:chExt cx="4255877" cy="1356678"/>
            </a:xfrm>
          </p:grpSpPr>
          <p:pic>
            <p:nvPicPr>
              <p:cNvPr id="141" name="Picture 140">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42" name="Picture 141">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43" name="TextBox 142">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44" name="TextBox 143">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46" name="Rectangle 145"/>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47" name="TextBox 146">
                <a:extLst>
                  <a:ext uri="{FF2B5EF4-FFF2-40B4-BE49-F238E27FC236}">
                    <a16:creationId xmlns="" xmlns:a16="http://schemas.microsoft.com/office/drawing/2014/main" id="{9DE11898-3F19-2048-874F-758170791F1D}"/>
                  </a:ext>
                </a:extLst>
              </p:cNvPr>
              <p:cNvSpPr txBox="1"/>
              <p:nvPr/>
            </p:nvSpPr>
            <p:spPr>
              <a:xfrm>
                <a:off x="1361526" y="3245873"/>
                <a:ext cx="420308" cy="36486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sp>
            <p:nvSpPr>
              <p:cNvPr id="149" name="TextBox 148"/>
              <p:cNvSpPr txBox="1"/>
              <p:nvPr/>
            </p:nvSpPr>
            <p:spPr>
              <a:xfrm>
                <a:off x="3597116" y="3375421"/>
                <a:ext cx="211032" cy="369332"/>
              </a:xfrm>
              <a:prstGeom prst="rect">
                <a:avLst/>
              </a:prstGeom>
              <a:noFill/>
            </p:spPr>
            <p:txBody>
              <a:bodyPr wrap="square" rtlCol="0">
                <a:spAutoFit/>
              </a:bodyPr>
              <a:lstStyle/>
              <a:p>
                <a:r>
                  <a:rPr lang="en-US" dirty="0" smtClean="0"/>
                  <a:t>4</a:t>
                </a:r>
                <a:endParaRPr lang="en-US" dirty="0"/>
              </a:p>
            </p:txBody>
          </p:sp>
          <p:sp>
            <p:nvSpPr>
              <p:cNvPr id="150" name="TextBox 149"/>
              <p:cNvSpPr txBox="1"/>
              <p:nvPr/>
            </p:nvSpPr>
            <p:spPr>
              <a:xfrm>
                <a:off x="4162695" y="3354430"/>
                <a:ext cx="211032" cy="369332"/>
              </a:xfrm>
              <a:prstGeom prst="rect">
                <a:avLst/>
              </a:prstGeom>
              <a:noFill/>
            </p:spPr>
            <p:txBody>
              <a:bodyPr wrap="square" rtlCol="0">
                <a:spAutoFit/>
              </a:bodyPr>
              <a:lstStyle/>
              <a:p>
                <a:endParaRPr lang="en-US" dirty="0"/>
              </a:p>
            </p:txBody>
          </p:sp>
        </p:grpSp>
        <p:grpSp>
          <p:nvGrpSpPr>
            <p:cNvPr id="151" name="Group 150"/>
            <p:cNvGrpSpPr/>
            <p:nvPr/>
          </p:nvGrpSpPr>
          <p:grpSpPr>
            <a:xfrm>
              <a:off x="4379686" y="3776006"/>
              <a:ext cx="411480" cy="504887"/>
              <a:chOff x="9113701" y="3432867"/>
              <a:chExt cx="411480" cy="504887"/>
            </a:xfrm>
          </p:grpSpPr>
          <p:pic>
            <p:nvPicPr>
              <p:cNvPr id="152" name="Picture 151"/>
              <p:cNvPicPr>
                <a:picLocks noChangeAspect="1"/>
              </p:cNvPicPr>
              <p:nvPr/>
            </p:nvPicPr>
            <p:blipFill>
              <a:blip r:embed="rId4"/>
              <a:stretch>
                <a:fillRect/>
              </a:stretch>
            </p:blipFill>
            <p:spPr>
              <a:xfrm>
                <a:off x="9119990" y="3432867"/>
                <a:ext cx="394741" cy="429768"/>
              </a:xfrm>
              <a:prstGeom prst="rect">
                <a:avLst/>
              </a:prstGeom>
            </p:spPr>
          </p:pic>
          <p:pic>
            <p:nvPicPr>
              <p:cNvPr id="153" name="Picture 152"/>
              <p:cNvPicPr>
                <a:picLocks noChangeAspect="1"/>
              </p:cNvPicPr>
              <p:nvPr/>
            </p:nvPicPr>
            <p:blipFill>
              <a:blip r:embed="rId5"/>
              <a:stretch>
                <a:fillRect/>
              </a:stretch>
            </p:blipFill>
            <p:spPr>
              <a:xfrm>
                <a:off x="9113701" y="3804815"/>
                <a:ext cx="411480" cy="132939"/>
              </a:xfrm>
              <a:prstGeom prst="rect">
                <a:avLst/>
              </a:prstGeom>
            </p:spPr>
          </p:pic>
        </p:grpSp>
      </p:grpSp>
      <p:pic>
        <p:nvPicPr>
          <p:cNvPr id="156" name="Picture 15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82161" y="3086567"/>
            <a:ext cx="1824204" cy="1824204"/>
          </a:xfrm>
          <a:prstGeom prst="rect">
            <a:avLst/>
          </a:prstGeom>
        </p:spPr>
      </p:pic>
      <p:cxnSp>
        <p:nvCxnSpPr>
          <p:cNvPr id="158" name="Straight Arrow Connector 157"/>
          <p:cNvCxnSpPr/>
          <p:nvPr/>
        </p:nvCxnSpPr>
        <p:spPr>
          <a:xfrm>
            <a:off x="4002063" y="5156581"/>
            <a:ext cx="14021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Right Arrow 158"/>
          <p:cNvSpPr/>
          <p:nvPr/>
        </p:nvSpPr>
        <p:spPr>
          <a:xfrm rot="19742026">
            <a:off x="5404198" y="4210155"/>
            <a:ext cx="609769"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ight Arrow 159"/>
          <p:cNvSpPr/>
          <p:nvPr/>
        </p:nvSpPr>
        <p:spPr>
          <a:xfrm rot="19742026">
            <a:off x="8218111" y="3140510"/>
            <a:ext cx="609769"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p:cNvSpPr txBox="1"/>
          <p:nvPr/>
        </p:nvSpPr>
        <p:spPr>
          <a:xfrm>
            <a:off x="7284590" y="4877608"/>
            <a:ext cx="1637403" cy="523220"/>
          </a:xfrm>
          <a:prstGeom prst="rect">
            <a:avLst/>
          </a:prstGeom>
          <a:noFill/>
        </p:spPr>
        <p:txBody>
          <a:bodyPr wrap="square" rtlCol="0">
            <a:spAutoFit/>
          </a:bodyPr>
          <a:lstStyle/>
          <a:p>
            <a:r>
              <a:rPr lang="en-US" sz="2800" dirty="0" smtClean="0">
                <a:latin typeface="Gill Sans" charset="0"/>
                <a:ea typeface="Gill Sans" charset="0"/>
                <a:cs typeface="Gill Sans" charset="0"/>
              </a:rPr>
              <a:t>Miners</a:t>
            </a:r>
            <a:endParaRPr lang="en-US" sz="2800" dirty="0">
              <a:latin typeface="Gill Sans" charset="0"/>
              <a:ea typeface="Gill Sans" charset="0"/>
              <a:cs typeface="Gill Sans" charset="0"/>
            </a:endParaRPr>
          </a:p>
        </p:txBody>
      </p:sp>
      <p:sp>
        <p:nvSpPr>
          <p:cNvPr id="162" name="TextBox 161"/>
          <p:cNvSpPr txBox="1"/>
          <p:nvPr/>
        </p:nvSpPr>
        <p:spPr>
          <a:xfrm>
            <a:off x="1207373" y="2959230"/>
            <a:ext cx="1770335" cy="523220"/>
          </a:xfrm>
          <a:prstGeom prst="rect">
            <a:avLst/>
          </a:prstGeom>
          <a:noFill/>
        </p:spPr>
        <p:txBody>
          <a:bodyPr wrap="square" rtlCol="0">
            <a:spAutoFit/>
          </a:bodyPr>
          <a:lstStyle/>
          <a:p>
            <a:r>
              <a:rPr lang="en-US" sz="2800" dirty="0" err="1" smtClean="0">
                <a:latin typeface="Gill Sans" charset="0"/>
                <a:ea typeface="Gill Sans" charset="0"/>
                <a:cs typeface="Gill Sans" charset="0"/>
              </a:rPr>
              <a:t>Blockchain</a:t>
            </a:r>
            <a:endParaRPr lang="en-US" sz="2800" dirty="0">
              <a:latin typeface="Gill Sans" charset="0"/>
              <a:ea typeface="Gill Sans" charset="0"/>
              <a:cs typeface="Gill Sans" charset="0"/>
            </a:endParaRPr>
          </a:p>
        </p:txBody>
      </p:sp>
    </p:spTree>
    <p:extLst>
      <p:ext uri="{BB962C8B-B14F-4D97-AF65-F5344CB8AC3E}">
        <p14:creationId xmlns:p14="http://schemas.microsoft.com/office/powerpoint/2010/main" val="1841070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4" grpId="0" animBg="1"/>
      <p:bldP spid="159" grpId="0" animBg="1"/>
      <p:bldP spid="160" grpId="0" animBg="1"/>
      <p:bldP spid="16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Oval 77"/>
          <p:cNvSpPr/>
          <p:nvPr/>
        </p:nvSpPr>
        <p:spPr>
          <a:xfrm>
            <a:off x="4270741" y="3141701"/>
            <a:ext cx="643541" cy="52892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sp>
        <p:nvSpPr>
          <p:cNvPr id="76" name="Oval 75"/>
          <p:cNvSpPr/>
          <p:nvPr/>
        </p:nvSpPr>
        <p:spPr>
          <a:xfrm>
            <a:off x="6295053" y="2478161"/>
            <a:ext cx="439830" cy="447573"/>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20</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ight Arrow 57"/>
          <p:cNvSpPr/>
          <p:nvPr/>
        </p:nvSpPr>
        <p:spPr>
          <a:xfrm>
            <a:off x="3731407" y="5601075"/>
            <a:ext cx="2260792"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rot="19244351">
            <a:off x="6804202" y="4671632"/>
            <a:ext cx="2515256" cy="15054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 Arrow 59"/>
          <p:cNvSpPr/>
          <p:nvPr/>
        </p:nvSpPr>
        <p:spPr>
          <a:xfrm rot="18455891">
            <a:off x="3002290" y="4171382"/>
            <a:ext cx="2666678" cy="146304"/>
          </a:xfrm>
          <a:prstGeom prst="lef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3355250" y="2485576"/>
            <a:ext cx="211032" cy="369332"/>
          </a:xfrm>
          <a:prstGeom prst="rect">
            <a:avLst/>
          </a:prstGeom>
          <a:noFill/>
        </p:spPr>
        <p:txBody>
          <a:bodyPr wrap="square" rtlCol="0">
            <a:spAutoFit/>
          </a:bodyPr>
          <a:lstStyle/>
          <a:p>
            <a:r>
              <a:rPr lang="en-US" dirty="0" smtClean="0"/>
              <a:t>0</a:t>
            </a:r>
            <a:endParaRPr lang="en-US" dirty="0"/>
          </a:p>
        </p:txBody>
      </p:sp>
      <p:sp>
        <p:nvSpPr>
          <p:cNvPr id="52" name="TextBox 51"/>
          <p:cNvSpPr txBox="1"/>
          <p:nvPr/>
        </p:nvSpPr>
        <p:spPr>
          <a:xfrm>
            <a:off x="6383829" y="2521130"/>
            <a:ext cx="211032" cy="369332"/>
          </a:xfrm>
          <a:prstGeom prst="rect">
            <a:avLst/>
          </a:prstGeom>
          <a:noFill/>
        </p:spPr>
        <p:txBody>
          <a:bodyPr wrap="square" rtlCol="0">
            <a:spAutoFit/>
          </a:bodyPr>
          <a:lstStyle/>
          <a:p>
            <a:r>
              <a:rPr lang="en-US" dirty="0"/>
              <a:t>0</a:t>
            </a:r>
            <a:endParaRPr lang="en-US" dirty="0" smtClean="0"/>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48" name="TextBox 47"/>
          <p:cNvSpPr txBox="1"/>
          <p:nvPr/>
        </p:nvSpPr>
        <p:spPr>
          <a:xfrm>
            <a:off x="8831740" y="1277833"/>
            <a:ext cx="3353815" cy="1200329"/>
          </a:xfrm>
          <a:prstGeom prst="rect">
            <a:avLst/>
          </a:prstGeom>
          <a:noFill/>
        </p:spPr>
        <p:txBody>
          <a:bodyPr wrap="square" rtlCol="0">
            <a:spAutoFit/>
          </a:bodyPr>
          <a:lstStyle/>
          <a:p>
            <a:r>
              <a:rPr lang="en-US" sz="2400" dirty="0" smtClean="0"/>
              <a:t>Charlie wants to send </a:t>
            </a:r>
          </a:p>
          <a:p>
            <a:r>
              <a:rPr lang="en-US" sz="2400" dirty="0" smtClean="0"/>
              <a:t>3</a:t>
            </a:r>
            <a:r>
              <a:rPr lang="en-US" sz="2400" dirty="0"/>
              <a:t> </a:t>
            </a:r>
            <a:r>
              <a:rPr lang="en-US" sz="2400" dirty="0" smtClean="0"/>
              <a:t>coins to Bob</a:t>
            </a:r>
          </a:p>
          <a:p>
            <a:r>
              <a:rPr lang="en-US" sz="2400" dirty="0" smtClean="0"/>
              <a:t> </a:t>
            </a:r>
            <a:endParaRPr lang="en-US" sz="2400" dirty="0"/>
          </a:p>
        </p:txBody>
      </p:sp>
      <p:cxnSp>
        <p:nvCxnSpPr>
          <p:cNvPr id="65" name="Straight Connector 64"/>
          <p:cNvCxnSpPr/>
          <p:nvPr/>
        </p:nvCxnSpPr>
        <p:spPr>
          <a:xfrm>
            <a:off x="4320422" y="3868610"/>
            <a:ext cx="109399" cy="6654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4049486" y="4122576"/>
            <a:ext cx="685950" cy="121959"/>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rot="20608966">
            <a:off x="7041917" y="2934169"/>
            <a:ext cx="470334" cy="569611"/>
            <a:chOff x="7043353" y="2913081"/>
            <a:chExt cx="470334" cy="569611"/>
          </a:xfrm>
        </p:grpSpPr>
        <p:cxnSp>
          <p:nvCxnSpPr>
            <p:cNvPr id="68" name="Straight Connector 67"/>
            <p:cNvCxnSpPr/>
            <p:nvPr/>
          </p:nvCxnSpPr>
          <p:spPr>
            <a:xfrm rot="991034">
              <a:off x="7164473" y="2913081"/>
              <a:ext cx="264150" cy="5696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1153" flipV="1">
              <a:off x="7043353" y="2999346"/>
              <a:ext cx="470334" cy="392095"/>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3" name="TextBox 72"/>
          <p:cNvSpPr txBox="1"/>
          <p:nvPr/>
        </p:nvSpPr>
        <p:spPr>
          <a:xfrm>
            <a:off x="8371911" y="2175630"/>
            <a:ext cx="378468" cy="369332"/>
          </a:xfrm>
          <a:prstGeom prst="rect">
            <a:avLst/>
          </a:prstGeom>
          <a:noFill/>
        </p:spPr>
        <p:txBody>
          <a:bodyPr wrap="square" rtlCol="0">
            <a:spAutoFit/>
          </a:bodyPr>
          <a:lstStyle/>
          <a:p>
            <a:r>
              <a:rPr lang="en-US" dirty="0" smtClean="0"/>
              <a:t>6</a:t>
            </a:r>
          </a:p>
        </p:txBody>
      </p:sp>
      <p:pic>
        <p:nvPicPr>
          <p:cNvPr id="74" name="Picture 73"/>
          <p:cNvPicPr>
            <a:picLocks noChangeAspect="1"/>
          </p:cNvPicPr>
          <p:nvPr/>
        </p:nvPicPr>
        <p:blipFill>
          <a:blip r:embed="rId6"/>
          <a:stretch>
            <a:fillRect/>
          </a:stretch>
        </p:blipFill>
        <p:spPr>
          <a:xfrm>
            <a:off x="4659527" y="1810980"/>
            <a:ext cx="421568" cy="993954"/>
          </a:xfrm>
          <a:prstGeom prst="rect">
            <a:avLst/>
          </a:prstGeom>
        </p:spPr>
      </p:pic>
      <p:pic>
        <p:nvPicPr>
          <p:cNvPr id="75" name="Picture 74"/>
          <p:cNvPicPr>
            <a:picLocks noChangeAspect="1"/>
          </p:cNvPicPr>
          <p:nvPr/>
        </p:nvPicPr>
        <p:blipFill>
          <a:blip r:embed="rId7"/>
          <a:stretch>
            <a:fillRect/>
          </a:stretch>
        </p:blipFill>
        <p:spPr>
          <a:xfrm>
            <a:off x="8328092" y="2604157"/>
            <a:ext cx="432633" cy="752154"/>
          </a:xfrm>
          <a:prstGeom prst="rect">
            <a:avLst/>
          </a:prstGeom>
        </p:spPr>
      </p:pic>
      <p:sp>
        <p:nvSpPr>
          <p:cNvPr id="72" name="TextBox 71"/>
          <p:cNvSpPr txBox="1"/>
          <p:nvPr/>
        </p:nvSpPr>
        <p:spPr>
          <a:xfrm>
            <a:off x="4728668" y="1585291"/>
            <a:ext cx="211032" cy="369332"/>
          </a:xfrm>
          <a:prstGeom prst="rect">
            <a:avLst/>
          </a:prstGeom>
          <a:noFill/>
        </p:spPr>
        <p:txBody>
          <a:bodyPr wrap="square" rtlCol="0">
            <a:spAutoFit/>
          </a:bodyPr>
          <a:lstStyle/>
          <a:p>
            <a:r>
              <a:rPr lang="en-US" dirty="0" smtClean="0"/>
              <a:t>9</a:t>
            </a:r>
          </a:p>
        </p:txBody>
      </p:sp>
      <p:sp>
        <p:nvSpPr>
          <p:cNvPr id="79" name="TextBox 78"/>
          <p:cNvSpPr txBox="1"/>
          <p:nvPr/>
        </p:nvSpPr>
        <p:spPr>
          <a:xfrm>
            <a:off x="4642254" y="3192157"/>
            <a:ext cx="211032" cy="369332"/>
          </a:xfrm>
          <a:prstGeom prst="rect">
            <a:avLst/>
          </a:prstGeom>
          <a:noFill/>
        </p:spPr>
        <p:txBody>
          <a:bodyPr wrap="square" rtlCol="0">
            <a:spAutoFit/>
          </a:bodyPr>
          <a:lstStyle/>
          <a:p>
            <a:r>
              <a:rPr lang="en-US" dirty="0" smtClean="0"/>
              <a:t>1</a:t>
            </a:r>
          </a:p>
        </p:txBody>
      </p:sp>
      <p:pic>
        <p:nvPicPr>
          <p:cNvPr id="80" name="Picture 79"/>
          <p:cNvPicPr>
            <a:picLocks noChangeAspect="1"/>
          </p:cNvPicPr>
          <p:nvPr/>
        </p:nvPicPr>
        <p:blipFill>
          <a:blip r:embed="rId8"/>
          <a:stretch>
            <a:fillRect/>
          </a:stretch>
        </p:blipFill>
        <p:spPr>
          <a:xfrm>
            <a:off x="4330435" y="3374580"/>
            <a:ext cx="417335" cy="245200"/>
          </a:xfrm>
          <a:prstGeom prst="rect">
            <a:avLst/>
          </a:prstGeom>
        </p:spPr>
      </p:pic>
    </p:spTree>
    <p:extLst>
      <p:ext uri="{BB962C8B-B14F-4D97-AF65-F5344CB8AC3E}">
        <p14:creationId xmlns:p14="http://schemas.microsoft.com/office/powerpoint/2010/main" val="120340766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21</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4"/>
          <a:stretch>
            <a:fillRect/>
          </a:stretch>
        </p:blipFill>
        <p:spPr>
          <a:xfrm>
            <a:off x="6972089" y="4800892"/>
            <a:ext cx="434780" cy="429768"/>
          </a:xfrm>
          <a:prstGeom prst="rect">
            <a:avLst/>
          </a:prstGeom>
        </p:spPr>
      </p:pic>
      <p:pic>
        <p:nvPicPr>
          <p:cNvPr id="42" name="Picture 41"/>
          <p:cNvPicPr>
            <a:picLocks noChangeAspect="1"/>
          </p:cNvPicPr>
          <p:nvPr/>
        </p:nvPicPr>
        <p:blipFill>
          <a:blip r:embed="rId5"/>
          <a:stretch>
            <a:fillRect/>
          </a:stretch>
        </p:blipFill>
        <p:spPr>
          <a:xfrm>
            <a:off x="8178640" y="3951926"/>
            <a:ext cx="423697" cy="292608"/>
          </a:xfrm>
          <a:prstGeom prst="rect">
            <a:avLst/>
          </a:prstGeom>
        </p:spPr>
      </p:pic>
      <p:pic>
        <p:nvPicPr>
          <p:cNvPr id="43" name="Picture 42"/>
          <p:cNvPicPr>
            <a:picLocks noChangeAspect="1"/>
          </p:cNvPicPr>
          <p:nvPr/>
        </p:nvPicPr>
        <p:blipFill>
          <a:blip r:embed="rId4"/>
          <a:stretch>
            <a:fillRect/>
          </a:stretch>
        </p:blipFill>
        <p:spPr>
          <a:xfrm>
            <a:off x="3316689" y="4496666"/>
            <a:ext cx="434780" cy="429768"/>
          </a:xfrm>
          <a:prstGeom prst="rect">
            <a:avLst/>
          </a:prstGeom>
        </p:spPr>
      </p:pic>
      <p:pic>
        <p:nvPicPr>
          <p:cNvPr id="44" name="Picture 43"/>
          <p:cNvPicPr>
            <a:picLocks noChangeAspect="1"/>
          </p:cNvPicPr>
          <p:nvPr/>
        </p:nvPicPr>
        <p:blipFill>
          <a:blip r:embed="rId5"/>
          <a:stretch>
            <a:fillRect/>
          </a:stretch>
        </p:blipFill>
        <p:spPr>
          <a:xfrm>
            <a:off x="4335629" y="3352351"/>
            <a:ext cx="423697" cy="292608"/>
          </a:xfrm>
          <a:prstGeom prst="rect">
            <a:avLst/>
          </a:prstGeom>
        </p:spPr>
      </p:pic>
      <p:pic>
        <p:nvPicPr>
          <p:cNvPr id="45" name="Picture 44"/>
          <p:cNvPicPr>
            <a:picLocks noChangeAspect="1"/>
          </p:cNvPicPr>
          <p:nvPr/>
        </p:nvPicPr>
        <p:blipFill>
          <a:blip r:embed="rId4"/>
          <a:stretch>
            <a:fillRect/>
          </a:stretch>
        </p:blipFill>
        <p:spPr>
          <a:xfrm>
            <a:off x="4157732" y="5123190"/>
            <a:ext cx="434780" cy="429768"/>
          </a:xfrm>
          <a:prstGeom prst="rect">
            <a:avLst/>
          </a:prstGeom>
        </p:spPr>
      </p:pic>
      <p:pic>
        <p:nvPicPr>
          <p:cNvPr id="46" name="Picture 45"/>
          <p:cNvPicPr>
            <a:picLocks noChangeAspect="1"/>
          </p:cNvPicPr>
          <p:nvPr/>
        </p:nvPicPr>
        <p:blipFill>
          <a:blip r:embed="rId5"/>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30446" y="3168141"/>
            <a:ext cx="2391995"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ight Arrow 57"/>
          <p:cNvSpPr/>
          <p:nvPr/>
        </p:nvSpPr>
        <p:spPr>
          <a:xfrm>
            <a:off x="3731407" y="5601075"/>
            <a:ext cx="2260792"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rot="19244351">
            <a:off x="6804202" y="4671632"/>
            <a:ext cx="2515256" cy="15054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 Arrow 59"/>
          <p:cNvSpPr/>
          <p:nvPr/>
        </p:nvSpPr>
        <p:spPr>
          <a:xfrm rot="18455891">
            <a:off x="3002290" y="4171382"/>
            <a:ext cx="2666678" cy="146304"/>
          </a:xfrm>
          <a:prstGeom prst="lef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3355250" y="2485576"/>
            <a:ext cx="211032" cy="369332"/>
          </a:xfrm>
          <a:prstGeom prst="rect">
            <a:avLst/>
          </a:prstGeom>
          <a:noFill/>
        </p:spPr>
        <p:txBody>
          <a:bodyPr wrap="square" rtlCol="0">
            <a:spAutoFit/>
          </a:bodyPr>
          <a:lstStyle/>
          <a:p>
            <a:r>
              <a:rPr lang="en-US" dirty="0" smtClean="0"/>
              <a:t>0</a:t>
            </a:r>
            <a:endParaRPr lang="en-US" dirty="0"/>
          </a:p>
        </p:txBody>
      </p:sp>
      <p:sp>
        <p:nvSpPr>
          <p:cNvPr id="52" name="TextBox 51"/>
          <p:cNvSpPr txBox="1"/>
          <p:nvPr/>
        </p:nvSpPr>
        <p:spPr>
          <a:xfrm>
            <a:off x="6383829" y="2521130"/>
            <a:ext cx="211032" cy="369332"/>
          </a:xfrm>
          <a:prstGeom prst="rect">
            <a:avLst/>
          </a:prstGeom>
          <a:noFill/>
        </p:spPr>
        <p:txBody>
          <a:bodyPr wrap="square" rtlCol="0">
            <a:spAutoFit/>
          </a:bodyPr>
          <a:lstStyle/>
          <a:p>
            <a:r>
              <a:rPr lang="en-US" dirty="0"/>
              <a:t>0</a:t>
            </a:r>
            <a:endParaRPr lang="en-US" dirty="0" smtClean="0"/>
          </a:p>
        </p:txBody>
      </p:sp>
      <p:sp>
        <p:nvSpPr>
          <p:cNvPr id="53" name="TextBox 52"/>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54" name="TextBox 53"/>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6" name="TextBox 55"/>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61" name="TextBox 6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62" name="TextBox 6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63" name="TextBox 62"/>
          <p:cNvSpPr txBox="1"/>
          <p:nvPr/>
        </p:nvSpPr>
        <p:spPr>
          <a:xfrm>
            <a:off x="8284972" y="3708065"/>
            <a:ext cx="211032" cy="369332"/>
          </a:xfrm>
          <a:prstGeom prst="rect">
            <a:avLst/>
          </a:prstGeom>
          <a:noFill/>
        </p:spPr>
        <p:txBody>
          <a:bodyPr wrap="square" rtlCol="0">
            <a:spAutoFit/>
          </a:bodyPr>
          <a:lstStyle/>
          <a:p>
            <a:r>
              <a:rPr lang="en-US" dirty="0" smtClean="0"/>
              <a:t>1</a:t>
            </a:r>
          </a:p>
        </p:txBody>
      </p:sp>
      <p:sp>
        <p:nvSpPr>
          <p:cNvPr id="48" name="TextBox 47"/>
          <p:cNvSpPr txBox="1"/>
          <p:nvPr/>
        </p:nvSpPr>
        <p:spPr>
          <a:xfrm>
            <a:off x="8831740" y="1277833"/>
            <a:ext cx="3353815" cy="1200329"/>
          </a:xfrm>
          <a:prstGeom prst="rect">
            <a:avLst/>
          </a:prstGeom>
          <a:noFill/>
        </p:spPr>
        <p:txBody>
          <a:bodyPr wrap="square" rtlCol="0">
            <a:spAutoFit/>
          </a:bodyPr>
          <a:lstStyle/>
          <a:p>
            <a:r>
              <a:rPr lang="en-US" sz="2400" dirty="0" smtClean="0"/>
              <a:t>Charlie wants to send </a:t>
            </a:r>
          </a:p>
          <a:p>
            <a:r>
              <a:rPr lang="en-US" sz="2400" dirty="0" smtClean="0"/>
              <a:t>3</a:t>
            </a:r>
            <a:r>
              <a:rPr lang="en-US" sz="2400" dirty="0"/>
              <a:t> </a:t>
            </a:r>
            <a:r>
              <a:rPr lang="en-US" sz="2400" dirty="0" smtClean="0"/>
              <a:t>coins to Bob</a:t>
            </a:r>
          </a:p>
          <a:p>
            <a:r>
              <a:rPr lang="en-US" sz="2400" dirty="0" smtClean="0"/>
              <a:t> </a:t>
            </a:r>
            <a:endParaRPr lang="en-US" sz="2400" dirty="0"/>
          </a:p>
        </p:txBody>
      </p:sp>
      <p:cxnSp>
        <p:nvCxnSpPr>
          <p:cNvPr id="65" name="Straight Connector 64"/>
          <p:cNvCxnSpPr/>
          <p:nvPr/>
        </p:nvCxnSpPr>
        <p:spPr>
          <a:xfrm>
            <a:off x="4320422" y="3868610"/>
            <a:ext cx="109399" cy="6654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4049486" y="4122576"/>
            <a:ext cx="685950" cy="121959"/>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rot="20608966">
            <a:off x="7041917" y="2934169"/>
            <a:ext cx="470334" cy="569611"/>
            <a:chOff x="7043353" y="2913081"/>
            <a:chExt cx="470334" cy="569611"/>
          </a:xfrm>
        </p:grpSpPr>
        <p:cxnSp>
          <p:nvCxnSpPr>
            <p:cNvPr id="68" name="Straight Connector 67"/>
            <p:cNvCxnSpPr/>
            <p:nvPr/>
          </p:nvCxnSpPr>
          <p:spPr>
            <a:xfrm rot="991034">
              <a:off x="7164473" y="2913081"/>
              <a:ext cx="264150" cy="5696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1153" flipV="1">
              <a:off x="7043353" y="2999346"/>
              <a:ext cx="470334" cy="392095"/>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3" name="TextBox 72"/>
          <p:cNvSpPr txBox="1"/>
          <p:nvPr/>
        </p:nvSpPr>
        <p:spPr>
          <a:xfrm>
            <a:off x="8371911" y="2175630"/>
            <a:ext cx="378468" cy="369332"/>
          </a:xfrm>
          <a:prstGeom prst="rect">
            <a:avLst/>
          </a:prstGeom>
          <a:noFill/>
        </p:spPr>
        <p:txBody>
          <a:bodyPr wrap="square" rtlCol="0">
            <a:spAutoFit/>
          </a:bodyPr>
          <a:lstStyle/>
          <a:p>
            <a:r>
              <a:rPr lang="en-US" dirty="0" smtClean="0"/>
              <a:t>6</a:t>
            </a:r>
          </a:p>
        </p:txBody>
      </p:sp>
      <p:sp>
        <p:nvSpPr>
          <p:cNvPr id="21" name="TextBox 20"/>
          <p:cNvSpPr txBox="1"/>
          <p:nvPr/>
        </p:nvSpPr>
        <p:spPr>
          <a:xfrm>
            <a:off x="6139833" y="1012144"/>
            <a:ext cx="1586671" cy="1569660"/>
          </a:xfrm>
          <a:prstGeom prst="rect">
            <a:avLst/>
          </a:prstGeom>
          <a:noFill/>
        </p:spPr>
        <p:txBody>
          <a:bodyPr wrap="square" rtlCol="0">
            <a:spAutoFit/>
          </a:bodyPr>
          <a:lstStyle/>
          <a:p>
            <a:r>
              <a:rPr lang="en-US" sz="9600" dirty="0" smtClean="0"/>
              <a:t>😟</a:t>
            </a:r>
            <a:endParaRPr lang="en-US" sz="9600" dirty="0"/>
          </a:p>
        </p:txBody>
      </p:sp>
      <p:pic>
        <p:nvPicPr>
          <p:cNvPr id="51" name="Picture 50"/>
          <p:cNvPicPr>
            <a:picLocks noChangeAspect="1"/>
          </p:cNvPicPr>
          <p:nvPr/>
        </p:nvPicPr>
        <p:blipFill>
          <a:blip r:embed="rId6"/>
          <a:stretch>
            <a:fillRect/>
          </a:stretch>
        </p:blipFill>
        <p:spPr>
          <a:xfrm>
            <a:off x="4659527" y="1810980"/>
            <a:ext cx="421568" cy="993954"/>
          </a:xfrm>
          <a:prstGeom prst="rect">
            <a:avLst/>
          </a:prstGeom>
        </p:spPr>
      </p:pic>
      <p:pic>
        <p:nvPicPr>
          <p:cNvPr id="64" name="Picture 63"/>
          <p:cNvPicPr>
            <a:picLocks noChangeAspect="1"/>
          </p:cNvPicPr>
          <p:nvPr/>
        </p:nvPicPr>
        <p:blipFill>
          <a:blip r:embed="rId7"/>
          <a:stretch>
            <a:fillRect/>
          </a:stretch>
        </p:blipFill>
        <p:spPr>
          <a:xfrm>
            <a:off x="8328092" y="2604157"/>
            <a:ext cx="432633" cy="752154"/>
          </a:xfrm>
          <a:prstGeom prst="rect">
            <a:avLst/>
          </a:prstGeom>
        </p:spPr>
      </p:pic>
      <p:sp>
        <p:nvSpPr>
          <p:cNvPr id="72" name="TextBox 71"/>
          <p:cNvSpPr txBox="1"/>
          <p:nvPr/>
        </p:nvSpPr>
        <p:spPr>
          <a:xfrm>
            <a:off x="4728668" y="1585291"/>
            <a:ext cx="211032" cy="369332"/>
          </a:xfrm>
          <a:prstGeom prst="rect">
            <a:avLst/>
          </a:prstGeom>
          <a:noFill/>
        </p:spPr>
        <p:txBody>
          <a:bodyPr wrap="square" rtlCol="0">
            <a:spAutoFit/>
          </a:bodyPr>
          <a:lstStyle/>
          <a:p>
            <a:r>
              <a:rPr lang="en-US" dirty="0" smtClean="0"/>
              <a:t>9</a:t>
            </a:r>
          </a:p>
        </p:txBody>
      </p:sp>
    </p:spTree>
    <p:extLst>
      <p:ext uri="{BB962C8B-B14F-4D97-AF65-F5344CB8AC3E}">
        <p14:creationId xmlns:p14="http://schemas.microsoft.com/office/powerpoint/2010/main" val="14980767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The Spider Network</a:t>
            </a:r>
            <a:endParaRPr lang="en-US" sz="6000" dirty="0"/>
          </a:p>
        </p:txBody>
      </p:sp>
      <p:sp>
        <p:nvSpPr>
          <p:cNvPr id="3" name="Content Placeholder 2"/>
          <p:cNvSpPr>
            <a:spLocks noGrp="1"/>
          </p:cNvSpPr>
          <p:nvPr>
            <p:ph idx="1"/>
          </p:nvPr>
        </p:nvSpPr>
        <p:spPr/>
        <p:txBody>
          <a:bodyPr>
            <a:normAutofit/>
          </a:bodyPr>
          <a:lstStyle/>
          <a:p>
            <a:pPr marL="201168" lvl="1" indent="0">
              <a:buNone/>
            </a:pPr>
            <a:r>
              <a:rPr lang="en-US" sz="2600" dirty="0" smtClean="0">
                <a:latin typeface="Gill Sans" charset="0"/>
                <a:ea typeface="Gill Sans" charset="0"/>
                <a:cs typeface="Gill Sans" charset="0"/>
              </a:rPr>
              <a:t>Goal: </a:t>
            </a:r>
            <a:r>
              <a:rPr lang="en-US" sz="2800" dirty="0" smtClean="0"/>
              <a:t>Design </a:t>
            </a:r>
            <a:r>
              <a:rPr lang="en-US" sz="2800" dirty="0"/>
              <a:t>routing in payment channel networks for high transaction </a:t>
            </a:r>
            <a:r>
              <a:rPr lang="en-US" sz="2800" dirty="0" smtClean="0"/>
              <a:t>throughput with a small amount of capital</a:t>
            </a:r>
          </a:p>
          <a:p>
            <a:pPr marL="201168" lvl="1" indent="0">
              <a:buNone/>
            </a:pPr>
            <a:endParaRPr lang="en-US" sz="2800" dirty="0"/>
          </a:p>
          <a:p>
            <a:pPr marL="201168" lvl="1" indent="0">
              <a:buNone/>
            </a:pPr>
            <a:r>
              <a:rPr lang="en-US" sz="2600" dirty="0" smtClean="0">
                <a:latin typeface="Gill Sans" charset="0"/>
                <a:ea typeface="Gill Sans" charset="0"/>
                <a:cs typeface="Gill Sans" charset="0"/>
              </a:rPr>
              <a:t>Approach:</a:t>
            </a:r>
            <a:endParaRPr lang="en-US" sz="2800" dirty="0" smtClean="0">
              <a:latin typeface="Gill Sans" charset="0"/>
              <a:ea typeface="Gill Sans" charset="0"/>
              <a:cs typeface="Gill Sans" charset="0"/>
            </a:endParaRPr>
          </a:p>
          <a:p>
            <a:pPr lvl="1"/>
            <a:r>
              <a:rPr lang="en-US" sz="2600" dirty="0" smtClean="0">
                <a:latin typeface="Gill Sans" charset="0"/>
                <a:ea typeface="Gill Sans" charset="0"/>
                <a:cs typeface="Gill Sans" charset="0"/>
              </a:rPr>
              <a:t>Packet-switched Network: </a:t>
            </a:r>
            <a:r>
              <a:rPr lang="en-US" sz="2600" dirty="0" smtClean="0"/>
              <a:t>Split </a:t>
            </a:r>
            <a:r>
              <a:rPr lang="en-US" sz="2600" dirty="0"/>
              <a:t>transactions at </a:t>
            </a:r>
            <a:r>
              <a:rPr lang="en-US" sz="2600" dirty="0" smtClean="0"/>
              <a:t>senders</a:t>
            </a:r>
            <a:endParaRPr lang="en-US" sz="2600" dirty="0"/>
          </a:p>
          <a:p>
            <a:pPr lvl="1"/>
            <a:r>
              <a:rPr lang="en-US" sz="2600" dirty="0" smtClean="0">
                <a:latin typeface="Gill Sans" charset="0"/>
                <a:ea typeface="Gill Sans" charset="0"/>
                <a:cs typeface="Gill Sans" charset="0"/>
              </a:rPr>
              <a:t>Balance aware-routing: </a:t>
            </a:r>
            <a:r>
              <a:rPr lang="en-US" sz="2600" dirty="0" smtClean="0"/>
              <a:t>Route </a:t>
            </a:r>
            <a:r>
              <a:rPr lang="en-US" sz="2600" dirty="0"/>
              <a:t>based on real time balance information</a:t>
            </a:r>
          </a:p>
          <a:p>
            <a:pPr lvl="1"/>
            <a:endParaRPr lang="en-US" sz="2600" dirty="0"/>
          </a:p>
          <a:p>
            <a:pPr lvl="1"/>
            <a:endParaRPr lang="en-US" sz="2600" dirty="0" smtClean="0"/>
          </a:p>
        </p:txBody>
      </p:sp>
      <p:sp>
        <p:nvSpPr>
          <p:cNvPr id="6" name="Slide Number Placeholder 5"/>
          <p:cNvSpPr>
            <a:spLocks noGrp="1"/>
          </p:cNvSpPr>
          <p:nvPr>
            <p:ph type="sldNum" sz="quarter" idx="12"/>
          </p:nvPr>
        </p:nvSpPr>
        <p:spPr/>
        <p:txBody>
          <a:bodyPr/>
          <a:lstStyle/>
          <a:p>
            <a:fld id="{F87D3E06-D69A-8D4B-8F4E-A5338D96708D}" type="slidenum">
              <a:rPr lang="en-US" smtClean="0"/>
              <a:t>22</a:t>
            </a:fld>
            <a:endParaRPr lang="en-US"/>
          </a:p>
        </p:txBody>
      </p:sp>
    </p:spTree>
    <p:extLst>
      <p:ext uri="{BB962C8B-B14F-4D97-AF65-F5344CB8AC3E}">
        <p14:creationId xmlns:p14="http://schemas.microsoft.com/office/powerpoint/2010/main" val="942572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p:cNvPicPr>
            <a:picLocks noChangeAspect="1"/>
          </p:cNvPicPr>
          <p:nvPr/>
        </p:nvPicPr>
        <p:blipFill>
          <a:blip r:embed="rId3"/>
          <a:stretch>
            <a:fillRect/>
          </a:stretch>
        </p:blipFill>
        <p:spPr>
          <a:xfrm>
            <a:off x="3316689" y="2117003"/>
            <a:ext cx="389577" cy="699787"/>
          </a:xfrm>
          <a:prstGeom prst="rect">
            <a:avLst/>
          </a:prstGeom>
        </p:spPr>
      </p:pic>
      <p:pic>
        <p:nvPicPr>
          <p:cNvPr id="62" name="Picture 61"/>
          <p:cNvPicPr>
            <a:picLocks noChangeAspect="1"/>
          </p:cNvPicPr>
          <p:nvPr/>
        </p:nvPicPr>
        <p:blipFill>
          <a:blip r:embed="rId4"/>
          <a:stretch>
            <a:fillRect/>
          </a:stretch>
        </p:blipFill>
        <p:spPr>
          <a:xfrm>
            <a:off x="4685308" y="2348684"/>
            <a:ext cx="393192" cy="428082"/>
          </a:xfrm>
          <a:prstGeom prst="rect">
            <a:avLst/>
          </a:prstGeom>
        </p:spPr>
      </p:pic>
      <p:sp>
        <p:nvSpPr>
          <p:cNvPr id="246" name="Title 245"/>
          <p:cNvSpPr>
            <a:spLocks noGrp="1"/>
          </p:cNvSpPr>
          <p:nvPr>
            <p:ph type="title" idx="4294967295"/>
          </p:nvPr>
        </p:nvSpPr>
        <p:spPr>
          <a:xfrm>
            <a:off x="7215" y="255671"/>
            <a:ext cx="12354902" cy="929799"/>
          </a:xfrm>
        </p:spPr>
        <p:txBody>
          <a:bodyPr>
            <a:normAutofit fontScale="90000"/>
          </a:bodyPr>
          <a:lstStyle/>
          <a:p>
            <a:r>
              <a:rPr lang="en-US" sz="6000" dirty="0" smtClean="0"/>
              <a:t>Packet-switched Payment Channel Network</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23</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41654" y="3199915"/>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4"/>
          <a:stretch>
            <a:fillRect/>
          </a:stretch>
        </p:blipFill>
        <p:spPr>
          <a:xfrm>
            <a:off x="3313382" y="2383258"/>
            <a:ext cx="393192" cy="428082"/>
          </a:xfrm>
          <a:prstGeom prst="rect">
            <a:avLst/>
          </a:prstGeom>
        </p:spPr>
      </p:pic>
      <p:pic>
        <p:nvPicPr>
          <p:cNvPr id="63" name="Picture 62"/>
          <p:cNvPicPr>
            <a:picLocks noChangeAspect="1"/>
          </p:cNvPicPr>
          <p:nvPr/>
        </p:nvPicPr>
        <p:blipFill>
          <a:blip r:embed="rId4"/>
          <a:stretch>
            <a:fillRect/>
          </a:stretch>
        </p:blipFill>
        <p:spPr>
          <a:xfrm>
            <a:off x="3319987" y="2132563"/>
            <a:ext cx="392068" cy="438037"/>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96" name="TextBox 95"/>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grpSp>
        <p:nvGrpSpPr>
          <p:cNvPr id="68" name="Group 67"/>
          <p:cNvGrpSpPr/>
          <p:nvPr/>
        </p:nvGrpSpPr>
        <p:grpSpPr>
          <a:xfrm>
            <a:off x="6403911" y="2500534"/>
            <a:ext cx="436976" cy="327982"/>
            <a:chOff x="9410352" y="3117985"/>
            <a:chExt cx="436976" cy="327982"/>
          </a:xfrm>
        </p:grpSpPr>
        <p:pic>
          <p:nvPicPr>
            <p:cNvPr id="69" name="Picture 68"/>
            <p:cNvPicPr>
              <a:picLocks noChangeAspect="1"/>
            </p:cNvPicPr>
            <p:nvPr/>
          </p:nvPicPr>
          <p:blipFill>
            <a:blip r:embed="rId8"/>
            <a:stretch>
              <a:fillRect/>
            </a:stretch>
          </p:blipFill>
          <p:spPr>
            <a:xfrm>
              <a:off x="9410352" y="3117985"/>
              <a:ext cx="436976" cy="256741"/>
            </a:xfrm>
            <a:prstGeom prst="rect">
              <a:avLst/>
            </a:prstGeom>
          </p:spPr>
        </p:pic>
        <p:pic>
          <p:nvPicPr>
            <p:cNvPr id="71" name="Picture 70"/>
            <p:cNvPicPr>
              <a:picLocks noChangeAspect="1"/>
            </p:cNvPicPr>
            <p:nvPr/>
          </p:nvPicPr>
          <p:blipFill>
            <a:blip r:embed="rId9"/>
            <a:stretch>
              <a:fillRect/>
            </a:stretch>
          </p:blipFill>
          <p:spPr>
            <a:xfrm>
              <a:off x="9422308" y="3280299"/>
              <a:ext cx="407799" cy="165668"/>
            </a:xfrm>
            <a:prstGeom prst="rect">
              <a:avLst/>
            </a:prstGeom>
          </p:spPr>
        </p:pic>
      </p:grpSp>
    </p:spTree>
    <p:extLst>
      <p:ext uri="{BB962C8B-B14F-4D97-AF65-F5344CB8AC3E}">
        <p14:creationId xmlns:p14="http://schemas.microsoft.com/office/powerpoint/2010/main" val="178906685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Oval 67"/>
          <p:cNvSpPr/>
          <p:nvPr/>
        </p:nvSpPr>
        <p:spPr>
          <a:xfrm>
            <a:off x="6295053" y="2117003"/>
            <a:ext cx="587314" cy="80873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pic>
        <p:nvPicPr>
          <p:cNvPr id="56" name="Picture 55"/>
          <p:cNvPicPr>
            <a:picLocks noChangeAspect="1"/>
          </p:cNvPicPr>
          <p:nvPr/>
        </p:nvPicPr>
        <p:blipFill>
          <a:blip r:embed="rId3"/>
          <a:stretch>
            <a:fillRect/>
          </a:stretch>
        </p:blipFill>
        <p:spPr>
          <a:xfrm>
            <a:off x="3316689" y="2117003"/>
            <a:ext cx="389577" cy="699787"/>
          </a:xfrm>
          <a:prstGeom prst="rect">
            <a:avLst/>
          </a:prstGeom>
        </p:spPr>
      </p:pic>
      <p:pic>
        <p:nvPicPr>
          <p:cNvPr id="62" name="Picture 61"/>
          <p:cNvPicPr>
            <a:picLocks noChangeAspect="1"/>
          </p:cNvPicPr>
          <p:nvPr/>
        </p:nvPicPr>
        <p:blipFill>
          <a:blip r:embed="rId4"/>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24</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41654" y="3199915"/>
            <a:ext cx="2391995"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ight Arrow 57"/>
          <p:cNvSpPr/>
          <p:nvPr/>
        </p:nvSpPr>
        <p:spPr>
          <a:xfrm>
            <a:off x="3731407" y="5601075"/>
            <a:ext cx="2260792" cy="14630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rot="19244351">
            <a:off x="6804202" y="4671632"/>
            <a:ext cx="2515256" cy="150544"/>
          </a:xfrm>
          <a:prstGeom prst="righ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 Arrow 59"/>
          <p:cNvSpPr/>
          <p:nvPr/>
        </p:nvSpPr>
        <p:spPr>
          <a:xfrm rot="18455891">
            <a:off x="3002290" y="4171382"/>
            <a:ext cx="2666678" cy="146304"/>
          </a:xfrm>
          <a:prstGeom prst="leftArrow">
            <a:avLst/>
          </a:prstGeom>
          <a:solidFill>
            <a:srgbClr val="A62736"/>
          </a:solidFill>
          <a:ln>
            <a:solidFill>
              <a:srgbClr val="A627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4"/>
          <a:stretch>
            <a:fillRect/>
          </a:stretch>
        </p:blipFill>
        <p:spPr>
          <a:xfrm>
            <a:off x="3313382" y="2383258"/>
            <a:ext cx="393192" cy="428082"/>
          </a:xfrm>
          <a:prstGeom prst="rect">
            <a:avLst/>
          </a:prstGeom>
        </p:spPr>
      </p:pic>
      <p:pic>
        <p:nvPicPr>
          <p:cNvPr id="63" name="Picture 62"/>
          <p:cNvPicPr>
            <a:picLocks noChangeAspect="1"/>
          </p:cNvPicPr>
          <p:nvPr/>
        </p:nvPicPr>
        <p:blipFill>
          <a:blip r:embed="rId4"/>
          <a:stretch>
            <a:fillRect/>
          </a:stretch>
        </p:blipFill>
        <p:spPr>
          <a:xfrm>
            <a:off x="3319987" y="2132563"/>
            <a:ext cx="392068" cy="438037"/>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96" name="TextBox 95"/>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cxnSp>
        <p:nvCxnSpPr>
          <p:cNvPr id="54" name="Straight Connector 53"/>
          <p:cNvCxnSpPr/>
          <p:nvPr/>
        </p:nvCxnSpPr>
        <p:spPr>
          <a:xfrm>
            <a:off x="4320422" y="3868610"/>
            <a:ext cx="109399" cy="6654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V="1">
            <a:off x="4049486" y="4122576"/>
            <a:ext cx="685950" cy="121959"/>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rot="20608966">
            <a:off x="7041917" y="2934169"/>
            <a:ext cx="470334" cy="569611"/>
            <a:chOff x="7043353" y="2913081"/>
            <a:chExt cx="470334" cy="569611"/>
          </a:xfrm>
        </p:grpSpPr>
        <p:cxnSp>
          <p:nvCxnSpPr>
            <p:cNvPr id="66" name="Straight Connector 65"/>
            <p:cNvCxnSpPr/>
            <p:nvPr/>
          </p:nvCxnSpPr>
          <p:spPr>
            <a:xfrm rot="991034">
              <a:off x="7164473" y="2913081"/>
              <a:ext cx="264150" cy="569611"/>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1621153" flipV="1">
              <a:off x="7043353" y="2999346"/>
              <a:ext cx="470334" cy="392095"/>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9" name="Oval 68"/>
          <p:cNvSpPr/>
          <p:nvPr/>
        </p:nvSpPr>
        <p:spPr>
          <a:xfrm>
            <a:off x="4270741" y="3141701"/>
            <a:ext cx="643541" cy="52892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sp>
        <p:nvSpPr>
          <p:cNvPr id="70" name="TextBox 69"/>
          <p:cNvSpPr txBox="1"/>
          <p:nvPr/>
        </p:nvSpPr>
        <p:spPr>
          <a:xfrm>
            <a:off x="4642254" y="3192157"/>
            <a:ext cx="211032" cy="369332"/>
          </a:xfrm>
          <a:prstGeom prst="rect">
            <a:avLst/>
          </a:prstGeom>
          <a:noFill/>
        </p:spPr>
        <p:txBody>
          <a:bodyPr wrap="square" rtlCol="0">
            <a:spAutoFit/>
          </a:bodyPr>
          <a:lstStyle/>
          <a:p>
            <a:r>
              <a:rPr lang="en-US" dirty="0" smtClean="0"/>
              <a:t>1</a:t>
            </a:r>
          </a:p>
        </p:txBody>
      </p:sp>
      <p:pic>
        <p:nvPicPr>
          <p:cNvPr id="71" name="Picture 70"/>
          <p:cNvPicPr>
            <a:picLocks noChangeAspect="1"/>
          </p:cNvPicPr>
          <p:nvPr/>
        </p:nvPicPr>
        <p:blipFill>
          <a:blip r:embed="rId8"/>
          <a:stretch>
            <a:fillRect/>
          </a:stretch>
        </p:blipFill>
        <p:spPr>
          <a:xfrm>
            <a:off x="4330435" y="3374580"/>
            <a:ext cx="417335" cy="245200"/>
          </a:xfrm>
          <a:prstGeom prst="rect">
            <a:avLst/>
          </a:prstGeom>
        </p:spPr>
      </p:pic>
      <p:grpSp>
        <p:nvGrpSpPr>
          <p:cNvPr id="76" name="Group 75"/>
          <p:cNvGrpSpPr/>
          <p:nvPr/>
        </p:nvGrpSpPr>
        <p:grpSpPr>
          <a:xfrm>
            <a:off x="6403911" y="2500534"/>
            <a:ext cx="436976" cy="327982"/>
            <a:chOff x="9410352" y="3117985"/>
            <a:chExt cx="436976" cy="327982"/>
          </a:xfrm>
        </p:grpSpPr>
        <p:pic>
          <p:nvPicPr>
            <p:cNvPr id="77" name="Picture 76"/>
            <p:cNvPicPr>
              <a:picLocks noChangeAspect="1"/>
            </p:cNvPicPr>
            <p:nvPr/>
          </p:nvPicPr>
          <p:blipFill>
            <a:blip r:embed="rId8"/>
            <a:stretch>
              <a:fillRect/>
            </a:stretch>
          </p:blipFill>
          <p:spPr>
            <a:xfrm>
              <a:off x="9410352" y="3117985"/>
              <a:ext cx="436976" cy="256741"/>
            </a:xfrm>
            <a:prstGeom prst="rect">
              <a:avLst/>
            </a:prstGeom>
          </p:spPr>
        </p:pic>
        <p:pic>
          <p:nvPicPr>
            <p:cNvPr id="78" name="Picture 77"/>
            <p:cNvPicPr>
              <a:picLocks noChangeAspect="1"/>
            </p:cNvPicPr>
            <p:nvPr/>
          </p:nvPicPr>
          <p:blipFill>
            <a:blip r:embed="rId9"/>
            <a:stretch>
              <a:fillRect/>
            </a:stretch>
          </p:blipFill>
          <p:spPr>
            <a:xfrm>
              <a:off x="9422308" y="3280299"/>
              <a:ext cx="407799" cy="165668"/>
            </a:xfrm>
            <a:prstGeom prst="rect">
              <a:avLst/>
            </a:prstGeom>
          </p:spPr>
        </p:pic>
      </p:grpSp>
      <p:sp>
        <p:nvSpPr>
          <p:cNvPr id="73" name="Title 245"/>
          <p:cNvSpPr txBox="1">
            <a:spLocks/>
          </p:cNvSpPr>
          <p:nvPr/>
        </p:nvSpPr>
        <p:spPr>
          <a:xfrm>
            <a:off x="7215" y="255671"/>
            <a:ext cx="12354902" cy="929799"/>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Packet-switched Payment Channel Network</a:t>
            </a:r>
            <a:endParaRPr lang="en-US" sz="6000" dirty="0"/>
          </a:p>
        </p:txBody>
      </p:sp>
    </p:spTree>
    <p:extLst>
      <p:ext uri="{BB962C8B-B14F-4D97-AF65-F5344CB8AC3E}">
        <p14:creationId xmlns:p14="http://schemas.microsoft.com/office/powerpoint/2010/main" val="15040115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p:cNvPicPr>
            <a:picLocks noChangeAspect="1"/>
          </p:cNvPicPr>
          <p:nvPr/>
        </p:nvPicPr>
        <p:blipFill>
          <a:blip r:embed="rId3"/>
          <a:stretch>
            <a:fillRect/>
          </a:stretch>
        </p:blipFill>
        <p:spPr>
          <a:xfrm>
            <a:off x="3316689" y="2117003"/>
            <a:ext cx="389577" cy="699787"/>
          </a:xfrm>
          <a:prstGeom prst="rect">
            <a:avLst/>
          </a:prstGeom>
        </p:spPr>
      </p:pic>
      <p:pic>
        <p:nvPicPr>
          <p:cNvPr id="62" name="Picture 61"/>
          <p:cNvPicPr>
            <a:picLocks noChangeAspect="1"/>
          </p:cNvPicPr>
          <p:nvPr/>
        </p:nvPicPr>
        <p:blipFill>
          <a:blip r:embed="rId4"/>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25</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5">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5">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6"/>
          <a:stretch>
            <a:fillRect/>
          </a:stretch>
        </p:blipFill>
        <p:spPr>
          <a:xfrm>
            <a:off x="6972089" y="4800892"/>
            <a:ext cx="434780" cy="429768"/>
          </a:xfrm>
          <a:prstGeom prst="rect">
            <a:avLst/>
          </a:prstGeom>
        </p:spPr>
      </p:pic>
      <p:pic>
        <p:nvPicPr>
          <p:cNvPr id="42" name="Picture 41"/>
          <p:cNvPicPr>
            <a:picLocks noChangeAspect="1"/>
          </p:cNvPicPr>
          <p:nvPr/>
        </p:nvPicPr>
        <p:blipFill>
          <a:blip r:embed="rId7"/>
          <a:stretch>
            <a:fillRect/>
          </a:stretch>
        </p:blipFill>
        <p:spPr>
          <a:xfrm>
            <a:off x="8178640" y="3951926"/>
            <a:ext cx="423697" cy="292608"/>
          </a:xfrm>
          <a:prstGeom prst="rect">
            <a:avLst/>
          </a:prstGeom>
        </p:spPr>
      </p:pic>
      <p:pic>
        <p:nvPicPr>
          <p:cNvPr id="43" name="Picture 42"/>
          <p:cNvPicPr>
            <a:picLocks noChangeAspect="1"/>
          </p:cNvPicPr>
          <p:nvPr/>
        </p:nvPicPr>
        <p:blipFill>
          <a:blip r:embed="rId6"/>
          <a:stretch>
            <a:fillRect/>
          </a:stretch>
        </p:blipFill>
        <p:spPr>
          <a:xfrm>
            <a:off x="3316689" y="4496666"/>
            <a:ext cx="434780" cy="429768"/>
          </a:xfrm>
          <a:prstGeom prst="rect">
            <a:avLst/>
          </a:prstGeom>
        </p:spPr>
      </p:pic>
      <p:pic>
        <p:nvPicPr>
          <p:cNvPr id="44" name="Picture 43"/>
          <p:cNvPicPr>
            <a:picLocks noChangeAspect="1"/>
          </p:cNvPicPr>
          <p:nvPr/>
        </p:nvPicPr>
        <p:blipFill>
          <a:blip r:embed="rId7"/>
          <a:stretch>
            <a:fillRect/>
          </a:stretch>
        </p:blipFill>
        <p:spPr>
          <a:xfrm>
            <a:off x="4335629" y="3352351"/>
            <a:ext cx="423697" cy="292608"/>
          </a:xfrm>
          <a:prstGeom prst="rect">
            <a:avLst/>
          </a:prstGeom>
        </p:spPr>
      </p:pic>
      <p:pic>
        <p:nvPicPr>
          <p:cNvPr id="45" name="Picture 44"/>
          <p:cNvPicPr>
            <a:picLocks noChangeAspect="1"/>
          </p:cNvPicPr>
          <p:nvPr/>
        </p:nvPicPr>
        <p:blipFill>
          <a:blip r:embed="rId6"/>
          <a:stretch>
            <a:fillRect/>
          </a:stretch>
        </p:blipFill>
        <p:spPr>
          <a:xfrm>
            <a:off x="4157732" y="5123190"/>
            <a:ext cx="434780" cy="429768"/>
          </a:xfrm>
          <a:prstGeom prst="rect">
            <a:avLst/>
          </a:prstGeom>
        </p:spPr>
      </p:pic>
      <p:pic>
        <p:nvPicPr>
          <p:cNvPr id="46" name="Picture 45"/>
          <p:cNvPicPr>
            <a:picLocks noChangeAspect="1"/>
          </p:cNvPicPr>
          <p:nvPr/>
        </p:nvPicPr>
        <p:blipFill>
          <a:blip r:embed="rId7"/>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41654" y="3199915"/>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4"/>
          <a:stretch>
            <a:fillRect/>
          </a:stretch>
        </p:blipFill>
        <p:spPr>
          <a:xfrm>
            <a:off x="3313382" y="2383258"/>
            <a:ext cx="393192" cy="428082"/>
          </a:xfrm>
          <a:prstGeom prst="rect">
            <a:avLst/>
          </a:prstGeom>
        </p:spPr>
      </p:pic>
      <p:pic>
        <p:nvPicPr>
          <p:cNvPr id="63" name="Picture 62"/>
          <p:cNvPicPr>
            <a:picLocks noChangeAspect="1"/>
          </p:cNvPicPr>
          <p:nvPr/>
        </p:nvPicPr>
        <p:blipFill>
          <a:blip r:embed="rId4"/>
          <a:stretch>
            <a:fillRect/>
          </a:stretch>
        </p:blipFill>
        <p:spPr>
          <a:xfrm>
            <a:off x="3319987" y="2132563"/>
            <a:ext cx="392068" cy="438037"/>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77" name="TextBox 76"/>
          <p:cNvSpPr txBox="1"/>
          <p:nvPr/>
        </p:nvSpPr>
        <p:spPr>
          <a:xfrm>
            <a:off x="3705851" y="1068859"/>
            <a:ext cx="211032" cy="369332"/>
          </a:xfrm>
          <a:prstGeom prst="rect">
            <a:avLst/>
          </a:prstGeom>
          <a:noFill/>
        </p:spPr>
        <p:txBody>
          <a:bodyPr wrap="square" rtlCol="0">
            <a:spAutoFit/>
          </a:bodyPr>
          <a:lstStyle/>
          <a:p>
            <a:r>
              <a:rPr lang="en-US" dirty="0" smtClean="0"/>
              <a:t>1</a:t>
            </a:r>
          </a:p>
        </p:txBody>
      </p:sp>
      <p:grpSp>
        <p:nvGrpSpPr>
          <p:cNvPr id="73" name="Group 72"/>
          <p:cNvGrpSpPr/>
          <p:nvPr/>
        </p:nvGrpSpPr>
        <p:grpSpPr>
          <a:xfrm>
            <a:off x="3313382" y="1586858"/>
            <a:ext cx="411480" cy="321628"/>
            <a:chOff x="9422928" y="3132965"/>
            <a:chExt cx="411480" cy="321628"/>
          </a:xfrm>
        </p:grpSpPr>
        <p:pic>
          <p:nvPicPr>
            <p:cNvPr id="74" name="Picture 73"/>
            <p:cNvPicPr>
              <a:picLocks noChangeAspect="1"/>
            </p:cNvPicPr>
            <p:nvPr/>
          </p:nvPicPr>
          <p:blipFill>
            <a:blip r:embed="rId8"/>
            <a:stretch>
              <a:fillRect/>
            </a:stretch>
          </p:blipFill>
          <p:spPr>
            <a:xfrm>
              <a:off x="9422928" y="3132965"/>
              <a:ext cx="411480" cy="241761"/>
            </a:xfrm>
            <a:prstGeom prst="rect">
              <a:avLst/>
            </a:prstGeom>
          </p:spPr>
        </p:pic>
        <p:pic>
          <p:nvPicPr>
            <p:cNvPr id="75" name="Picture 74"/>
            <p:cNvPicPr>
              <a:picLocks noChangeAspect="1"/>
            </p:cNvPicPr>
            <p:nvPr/>
          </p:nvPicPr>
          <p:blipFill>
            <a:blip r:embed="rId9"/>
            <a:stretch>
              <a:fillRect/>
            </a:stretch>
          </p:blipFill>
          <p:spPr>
            <a:xfrm>
              <a:off x="9430185" y="3294859"/>
              <a:ext cx="393192" cy="159734"/>
            </a:xfrm>
            <a:prstGeom prst="rect">
              <a:avLst/>
            </a:prstGeom>
          </p:spPr>
        </p:pic>
      </p:grpSp>
      <p:sp>
        <p:nvSpPr>
          <p:cNvPr id="82" name="TextBox 81"/>
          <p:cNvSpPr txBox="1"/>
          <p:nvPr/>
        </p:nvSpPr>
        <p:spPr>
          <a:xfrm>
            <a:off x="3746894" y="1516479"/>
            <a:ext cx="211032" cy="369332"/>
          </a:xfrm>
          <a:prstGeom prst="rect">
            <a:avLst/>
          </a:prstGeom>
          <a:noFill/>
        </p:spPr>
        <p:txBody>
          <a:bodyPr wrap="square" rtlCol="0">
            <a:spAutoFit/>
          </a:bodyPr>
          <a:lstStyle/>
          <a:p>
            <a:r>
              <a:rPr lang="en-US" dirty="0"/>
              <a:t>2</a:t>
            </a:r>
            <a:endParaRPr lang="en-US" dirty="0" smtClean="0"/>
          </a:p>
        </p:txBody>
      </p:sp>
      <p:pic>
        <p:nvPicPr>
          <p:cNvPr id="83" name="Picture 82"/>
          <p:cNvPicPr>
            <a:picLocks noChangeAspect="1"/>
          </p:cNvPicPr>
          <p:nvPr/>
        </p:nvPicPr>
        <p:blipFill>
          <a:blip r:embed="rId8"/>
          <a:stretch>
            <a:fillRect/>
          </a:stretch>
        </p:blipFill>
        <p:spPr>
          <a:xfrm>
            <a:off x="3918499" y="1147147"/>
            <a:ext cx="417335" cy="245200"/>
          </a:xfrm>
          <a:prstGeom prst="rect">
            <a:avLst/>
          </a:prstGeom>
        </p:spPr>
      </p:pic>
      <p:grpSp>
        <p:nvGrpSpPr>
          <p:cNvPr id="86" name="Group 85"/>
          <p:cNvGrpSpPr/>
          <p:nvPr/>
        </p:nvGrpSpPr>
        <p:grpSpPr>
          <a:xfrm>
            <a:off x="3977434" y="1552541"/>
            <a:ext cx="411480" cy="321628"/>
            <a:chOff x="9422928" y="3132965"/>
            <a:chExt cx="411480" cy="321628"/>
          </a:xfrm>
        </p:grpSpPr>
        <p:pic>
          <p:nvPicPr>
            <p:cNvPr id="87" name="Picture 86"/>
            <p:cNvPicPr>
              <a:picLocks noChangeAspect="1"/>
            </p:cNvPicPr>
            <p:nvPr/>
          </p:nvPicPr>
          <p:blipFill>
            <a:blip r:embed="rId8"/>
            <a:stretch>
              <a:fillRect/>
            </a:stretch>
          </p:blipFill>
          <p:spPr>
            <a:xfrm>
              <a:off x="9422928" y="3132965"/>
              <a:ext cx="411480" cy="241761"/>
            </a:xfrm>
            <a:prstGeom prst="rect">
              <a:avLst/>
            </a:prstGeom>
          </p:spPr>
        </p:pic>
        <p:pic>
          <p:nvPicPr>
            <p:cNvPr id="88" name="Picture 87"/>
            <p:cNvPicPr>
              <a:picLocks noChangeAspect="1"/>
            </p:cNvPicPr>
            <p:nvPr/>
          </p:nvPicPr>
          <p:blipFill>
            <a:blip r:embed="rId9"/>
            <a:stretch>
              <a:fillRect/>
            </a:stretch>
          </p:blipFill>
          <p:spPr>
            <a:xfrm>
              <a:off x="9430185" y="3294859"/>
              <a:ext cx="393192" cy="159734"/>
            </a:xfrm>
            <a:prstGeom prst="rect">
              <a:avLst/>
            </a:prstGeom>
          </p:spPr>
        </p:pic>
      </p:grpSp>
      <p:pic>
        <p:nvPicPr>
          <p:cNvPr id="4" name="Picture 3"/>
          <p:cNvPicPr>
            <a:picLocks noChangeAspect="1"/>
          </p:cNvPicPr>
          <p:nvPr/>
        </p:nvPicPr>
        <p:blipFill>
          <a:blip r:embed="rId8"/>
          <a:stretch>
            <a:fillRect/>
          </a:stretch>
        </p:blipFill>
        <p:spPr>
          <a:xfrm>
            <a:off x="3313382" y="1490950"/>
            <a:ext cx="417335" cy="245200"/>
          </a:xfrm>
          <a:prstGeom prst="rect">
            <a:avLst/>
          </a:prstGeom>
        </p:spPr>
      </p:pic>
      <p:sp>
        <p:nvSpPr>
          <p:cNvPr id="96" name="TextBox 95"/>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grpSp>
        <p:nvGrpSpPr>
          <p:cNvPr id="68" name="Group 67"/>
          <p:cNvGrpSpPr/>
          <p:nvPr/>
        </p:nvGrpSpPr>
        <p:grpSpPr>
          <a:xfrm>
            <a:off x="6403911" y="2500534"/>
            <a:ext cx="436976" cy="327982"/>
            <a:chOff x="9410352" y="3117985"/>
            <a:chExt cx="436976" cy="327982"/>
          </a:xfrm>
        </p:grpSpPr>
        <p:pic>
          <p:nvPicPr>
            <p:cNvPr id="69" name="Picture 68"/>
            <p:cNvPicPr>
              <a:picLocks noChangeAspect="1"/>
            </p:cNvPicPr>
            <p:nvPr/>
          </p:nvPicPr>
          <p:blipFill>
            <a:blip r:embed="rId8"/>
            <a:stretch>
              <a:fillRect/>
            </a:stretch>
          </p:blipFill>
          <p:spPr>
            <a:xfrm>
              <a:off x="9410352" y="3117985"/>
              <a:ext cx="436976" cy="256741"/>
            </a:xfrm>
            <a:prstGeom prst="rect">
              <a:avLst/>
            </a:prstGeom>
          </p:spPr>
        </p:pic>
        <p:pic>
          <p:nvPicPr>
            <p:cNvPr id="71" name="Picture 70"/>
            <p:cNvPicPr>
              <a:picLocks noChangeAspect="1"/>
            </p:cNvPicPr>
            <p:nvPr/>
          </p:nvPicPr>
          <p:blipFill>
            <a:blip r:embed="rId9"/>
            <a:stretch>
              <a:fillRect/>
            </a:stretch>
          </p:blipFill>
          <p:spPr>
            <a:xfrm>
              <a:off x="9422308" y="3280299"/>
              <a:ext cx="407799" cy="165668"/>
            </a:xfrm>
            <a:prstGeom prst="rect">
              <a:avLst/>
            </a:prstGeom>
          </p:spPr>
        </p:pic>
      </p:grpSp>
      <p:sp>
        <p:nvSpPr>
          <p:cNvPr id="61" name="Title 245"/>
          <p:cNvSpPr txBox="1">
            <a:spLocks/>
          </p:cNvSpPr>
          <p:nvPr/>
        </p:nvSpPr>
        <p:spPr>
          <a:xfrm>
            <a:off x="7215" y="255671"/>
            <a:ext cx="12354902" cy="929799"/>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Packet-switched Payment Channel Network</a:t>
            </a:r>
            <a:endParaRPr lang="en-US" sz="6000" dirty="0"/>
          </a:p>
        </p:txBody>
      </p:sp>
    </p:spTree>
    <p:extLst>
      <p:ext uri="{BB962C8B-B14F-4D97-AF65-F5344CB8AC3E}">
        <p14:creationId xmlns:p14="http://schemas.microsoft.com/office/powerpoint/2010/main" val="358955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4.16667E-7 -1.48148E-6 L 0.00104 -0.09351 " pathEditMode="relative" rAng="0" ptsTypes="AA">
                                      <p:cBhvr>
                                        <p:cTn id="6" dur="1000" fill="hold"/>
                                        <p:tgtEl>
                                          <p:spTgt spid="63"/>
                                        </p:tgtEl>
                                        <p:attrNameLst>
                                          <p:attrName>ppt_x</p:attrName>
                                          <p:attrName>ppt_y</p:attrName>
                                        </p:attrNameLst>
                                      </p:cBhvr>
                                      <p:rCtr x="104" y="-4745"/>
                                    </p:animMotion>
                                  </p:childTnLst>
                                </p:cTn>
                              </p:par>
                              <p:par>
                                <p:cTn id="7" presetID="1" presetClass="exit" presetSubtype="0" fill="hold" nodeType="withEffect">
                                  <p:stCondLst>
                                    <p:cond delay="0"/>
                                  </p:stCondLst>
                                  <p:childTnLst>
                                    <p:set>
                                      <p:cBhvr>
                                        <p:cTn id="8" dur="1" fill="hold">
                                          <p:stCondLst>
                                            <p:cond delay="0"/>
                                          </p:stCondLst>
                                        </p:cTn>
                                        <p:tgtEl>
                                          <p:spTgt spid="56"/>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par>
                                <p:cTn id="15" presetID="0" presetClass="path" presetSubtype="0" accel="50000" decel="50000" fill="hold" nodeType="withEffect">
                                  <p:stCondLst>
                                    <p:cond delay="0"/>
                                  </p:stCondLst>
                                  <p:childTnLst>
                                    <p:animMotion origin="layout" path="M 4.16667E-7 -4.07407E-6 L 0.04948 -0.05 " pathEditMode="relative" rAng="0" ptsTypes="AA">
                                      <p:cBhvr>
                                        <p:cTn id="16" dur="1000" fill="hold"/>
                                        <p:tgtEl>
                                          <p:spTgt spid="4"/>
                                        </p:tgtEl>
                                        <p:attrNameLst>
                                          <p:attrName>ppt_x</p:attrName>
                                          <p:attrName>ppt_y</p:attrName>
                                        </p:attrNameLst>
                                      </p:cBhvr>
                                      <p:rCtr x="2552" y="-2569"/>
                                    </p:animMotion>
                                  </p:childTnLst>
                                </p:cTn>
                              </p:par>
                              <p:par>
                                <p:cTn id="17" presetID="0" presetClass="path" presetSubtype="0" accel="50000" decel="50000" fill="hold" nodeType="withEffect">
                                  <p:stCondLst>
                                    <p:cond delay="0"/>
                                  </p:stCondLst>
                                  <p:childTnLst>
                                    <p:animMotion origin="layout" path="M 0.00169 0.00255 L 0.05508 -0.00532 " pathEditMode="relative" rAng="0" ptsTypes="AA">
                                      <p:cBhvr>
                                        <p:cTn id="18" dur="1000" fill="hold"/>
                                        <p:tgtEl>
                                          <p:spTgt spid="73"/>
                                        </p:tgtEl>
                                        <p:attrNameLst>
                                          <p:attrName>ppt_x</p:attrName>
                                          <p:attrName>ppt_y</p:attrName>
                                        </p:attrNameLst>
                                      </p:cBhvr>
                                      <p:rCtr x="2669" y="-394"/>
                                    </p:animMotion>
                                  </p:childTnLst>
                                </p:cTn>
                              </p:par>
                              <p:par>
                                <p:cTn id="19" presetID="1" presetClass="exit" presetSubtype="0" fill="hold" nodeType="withEffect">
                                  <p:stCondLst>
                                    <p:cond delay="0"/>
                                  </p:stCondLst>
                                  <p:childTnLst>
                                    <p:set>
                                      <p:cBhvr>
                                        <p:cTn id="20" dur="1" fill="hold">
                                          <p:stCondLst>
                                            <p:cond delay="0"/>
                                          </p:stCondLst>
                                        </p:cTn>
                                        <p:tgtEl>
                                          <p:spTgt spid="63"/>
                                        </p:tgtEl>
                                        <p:attrNameLst>
                                          <p:attrName>style.visibility</p:attrName>
                                        </p:attrNameLst>
                                      </p:cBhvr>
                                      <p:to>
                                        <p:strVal val="hidden"/>
                                      </p:to>
                                    </p:set>
                                  </p:childTnLst>
                                </p:cTn>
                              </p:par>
                              <p:par>
                                <p:cTn id="21" presetID="1" presetClass="entr" presetSubtype="0" fill="hold" grpId="0" nodeType="withEffect">
                                  <p:stCondLst>
                                    <p:cond delay="1000"/>
                                  </p:stCondLst>
                                  <p:childTnLst>
                                    <p:set>
                                      <p:cBhvr>
                                        <p:cTn id="22" dur="1" fill="hold">
                                          <p:stCondLst>
                                            <p:cond delay="0"/>
                                          </p:stCondLst>
                                        </p:cTn>
                                        <p:tgtEl>
                                          <p:spTgt spid="77"/>
                                        </p:tgtEl>
                                        <p:attrNameLst>
                                          <p:attrName>style.visibility</p:attrName>
                                        </p:attrNameLst>
                                      </p:cBhvr>
                                      <p:to>
                                        <p:strVal val="visible"/>
                                      </p:to>
                                    </p:set>
                                  </p:childTnLst>
                                </p:cTn>
                              </p:par>
                              <p:par>
                                <p:cTn id="23" presetID="1" presetClass="entr" presetSubtype="0" fill="hold" nodeType="withEffect">
                                  <p:stCondLst>
                                    <p:cond delay="1000"/>
                                  </p:stCondLst>
                                  <p:childTnLst>
                                    <p:set>
                                      <p:cBhvr>
                                        <p:cTn id="24" dur="1" fill="hold">
                                          <p:stCondLst>
                                            <p:cond delay="0"/>
                                          </p:stCondLst>
                                        </p:cTn>
                                        <p:tgtEl>
                                          <p:spTgt spid="83"/>
                                        </p:tgtEl>
                                        <p:attrNameLst>
                                          <p:attrName>style.visibility</p:attrName>
                                        </p:attrNameLst>
                                      </p:cBhvr>
                                      <p:to>
                                        <p:strVal val="visible"/>
                                      </p:to>
                                    </p:set>
                                  </p:childTnLst>
                                </p:cTn>
                              </p:par>
                              <p:par>
                                <p:cTn id="25" presetID="1"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childTnLst>
                                </p:cTn>
                              </p:par>
                              <p:par>
                                <p:cTn id="27" presetID="1" presetClass="entr" presetSubtype="0" fill="hold" nodeType="withEffect">
                                  <p:stCondLst>
                                    <p:cond delay="1000"/>
                                  </p:stCondLst>
                                  <p:childTnLst>
                                    <p:set>
                                      <p:cBhvr>
                                        <p:cTn id="28"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8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Oval 96"/>
          <p:cNvSpPr/>
          <p:nvPr/>
        </p:nvSpPr>
        <p:spPr>
          <a:xfrm>
            <a:off x="6295053" y="2117003"/>
            <a:ext cx="587314" cy="80873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pic>
        <p:nvPicPr>
          <p:cNvPr id="62" name="Picture 61"/>
          <p:cNvPicPr>
            <a:picLocks noChangeAspect="1"/>
          </p:cNvPicPr>
          <p:nvPr/>
        </p:nvPicPr>
        <p:blipFill>
          <a:blip r:embed="rId3"/>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26</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4">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4">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5"/>
          <a:stretch>
            <a:fillRect/>
          </a:stretch>
        </p:blipFill>
        <p:spPr>
          <a:xfrm>
            <a:off x="6972089" y="4800892"/>
            <a:ext cx="434780" cy="429768"/>
          </a:xfrm>
          <a:prstGeom prst="rect">
            <a:avLst/>
          </a:prstGeom>
        </p:spPr>
      </p:pic>
      <p:pic>
        <p:nvPicPr>
          <p:cNvPr id="42" name="Picture 41"/>
          <p:cNvPicPr>
            <a:picLocks noChangeAspect="1"/>
          </p:cNvPicPr>
          <p:nvPr/>
        </p:nvPicPr>
        <p:blipFill>
          <a:blip r:embed="rId6"/>
          <a:stretch>
            <a:fillRect/>
          </a:stretch>
        </p:blipFill>
        <p:spPr>
          <a:xfrm>
            <a:off x="8178640" y="3951926"/>
            <a:ext cx="423697" cy="292608"/>
          </a:xfrm>
          <a:prstGeom prst="rect">
            <a:avLst/>
          </a:prstGeom>
        </p:spPr>
      </p:pic>
      <p:pic>
        <p:nvPicPr>
          <p:cNvPr id="43" name="Picture 42"/>
          <p:cNvPicPr>
            <a:picLocks noChangeAspect="1"/>
          </p:cNvPicPr>
          <p:nvPr/>
        </p:nvPicPr>
        <p:blipFill>
          <a:blip r:embed="rId5"/>
          <a:stretch>
            <a:fillRect/>
          </a:stretch>
        </p:blipFill>
        <p:spPr>
          <a:xfrm>
            <a:off x="3316689" y="4496666"/>
            <a:ext cx="434780" cy="429768"/>
          </a:xfrm>
          <a:prstGeom prst="rect">
            <a:avLst/>
          </a:prstGeom>
        </p:spPr>
      </p:pic>
      <p:pic>
        <p:nvPicPr>
          <p:cNvPr id="44" name="Picture 43"/>
          <p:cNvPicPr>
            <a:picLocks noChangeAspect="1"/>
          </p:cNvPicPr>
          <p:nvPr/>
        </p:nvPicPr>
        <p:blipFill>
          <a:blip r:embed="rId6"/>
          <a:stretch>
            <a:fillRect/>
          </a:stretch>
        </p:blipFill>
        <p:spPr>
          <a:xfrm>
            <a:off x="4335629" y="3352351"/>
            <a:ext cx="423697" cy="292608"/>
          </a:xfrm>
          <a:prstGeom prst="rect">
            <a:avLst/>
          </a:prstGeom>
        </p:spPr>
      </p:pic>
      <p:pic>
        <p:nvPicPr>
          <p:cNvPr id="45" name="Picture 44"/>
          <p:cNvPicPr>
            <a:picLocks noChangeAspect="1"/>
          </p:cNvPicPr>
          <p:nvPr/>
        </p:nvPicPr>
        <p:blipFill>
          <a:blip r:embed="rId5"/>
          <a:stretch>
            <a:fillRect/>
          </a:stretch>
        </p:blipFill>
        <p:spPr>
          <a:xfrm>
            <a:off x="4157732" y="5123190"/>
            <a:ext cx="434780" cy="429768"/>
          </a:xfrm>
          <a:prstGeom prst="rect">
            <a:avLst/>
          </a:prstGeom>
        </p:spPr>
      </p:pic>
      <p:pic>
        <p:nvPicPr>
          <p:cNvPr id="46" name="Picture 45"/>
          <p:cNvPicPr>
            <a:picLocks noChangeAspect="1"/>
          </p:cNvPicPr>
          <p:nvPr/>
        </p:nvPicPr>
        <p:blipFill>
          <a:blip r:embed="rId6"/>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rot="874875">
            <a:off x="6241654" y="3199915"/>
            <a:ext cx="2391995" cy="146304"/>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a:t>3</a:t>
            </a:r>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3"/>
          <a:stretch>
            <a:fillRect/>
          </a:stretch>
        </p:blipFill>
        <p:spPr>
          <a:xfrm>
            <a:off x="3313382" y="2383258"/>
            <a:ext cx="393192" cy="428082"/>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96" name="TextBox 95"/>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pic>
        <p:nvPicPr>
          <p:cNvPr id="98" name="Picture 97"/>
          <p:cNvPicPr>
            <a:picLocks noChangeAspect="1"/>
          </p:cNvPicPr>
          <p:nvPr/>
        </p:nvPicPr>
        <p:blipFill>
          <a:blip r:embed="rId7"/>
          <a:stretch>
            <a:fillRect/>
          </a:stretch>
        </p:blipFill>
        <p:spPr>
          <a:xfrm>
            <a:off x="3918499" y="1147147"/>
            <a:ext cx="417335" cy="245200"/>
          </a:xfrm>
          <a:prstGeom prst="rect">
            <a:avLst/>
          </a:prstGeom>
        </p:spPr>
      </p:pic>
      <p:grpSp>
        <p:nvGrpSpPr>
          <p:cNvPr id="99" name="Group 98"/>
          <p:cNvGrpSpPr/>
          <p:nvPr/>
        </p:nvGrpSpPr>
        <p:grpSpPr>
          <a:xfrm>
            <a:off x="3977434" y="1552541"/>
            <a:ext cx="411480" cy="321628"/>
            <a:chOff x="9422928" y="3132965"/>
            <a:chExt cx="411480" cy="321628"/>
          </a:xfrm>
        </p:grpSpPr>
        <p:pic>
          <p:nvPicPr>
            <p:cNvPr id="100" name="Picture 99"/>
            <p:cNvPicPr>
              <a:picLocks noChangeAspect="1"/>
            </p:cNvPicPr>
            <p:nvPr/>
          </p:nvPicPr>
          <p:blipFill>
            <a:blip r:embed="rId7"/>
            <a:stretch>
              <a:fillRect/>
            </a:stretch>
          </p:blipFill>
          <p:spPr>
            <a:xfrm>
              <a:off x="9422928" y="3132965"/>
              <a:ext cx="411480" cy="241761"/>
            </a:xfrm>
            <a:prstGeom prst="rect">
              <a:avLst/>
            </a:prstGeom>
          </p:spPr>
        </p:pic>
        <p:pic>
          <p:nvPicPr>
            <p:cNvPr id="101" name="Picture 100"/>
            <p:cNvPicPr>
              <a:picLocks noChangeAspect="1"/>
            </p:cNvPicPr>
            <p:nvPr/>
          </p:nvPicPr>
          <p:blipFill>
            <a:blip r:embed="rId8"/>
            <a:stretch>
              <a:fillRect/>
            </a:stretch>
          </p:blipFill>
          <p:spPr>
            <a:xfrm>
              <a:off x="9430185" y="3294859"/>
              <a:ext cx="393192" cy="159734"/>
            </a:xfrm>
            <a:prstGeom prst="rect">
              <a:avLst/>
            </a:prstGeom>
          </p:spPr>
        </p:pic>
      </p:grpSp>
      <p:sp>
        <p:nvSpPr>
          <p:cNvPr id="110" name="TextBox 109"/>
          <p:cNvSpPr txBox="1"/>
          <p:nvPr/>
        </p:nvSpPr>
        <p:spPr>
          <a:xfrm>
            <a:off x="3705851" y="1068859"/>
            <a:ext cx="211032" cy="369332"/>
          </a:xfrm>
          <a:prstGeom prst="rect">
            <a:avLst/>
          </a:prstGeom>
          <a:noFill/>
        </p:spPr>
        <p:txBody>
          <a:bodyPr wrap="square" rtlCol="0">
            <a:spAutoFit/>
          </a:bodyPr>
          <a:lstStyle/>
          <a:p>
            <a:r>
              <a:rPr lang="en-US" dirty="0" smtClean="0"/>
              <a:t>1</a:t>
            </a:r>
          </a:p>
        </p:txBody>
      </p:sp>
      <p:sp>
        <p:nvSpPr>
          <p:cNvPr id="111" name="TextBox 110"/>
          <p:cNvSpPr txBox="1"/>
          <p:nvPr/>
        </p:nvSpPr>
        <p:spPr>
          <a:xfrm>
            <a:off x="3746894" y="1516479"/>
            <a:ext cx="211032" cy="369332"/>
          </a:xfrm>
          <a:prstGeom prst="rect">
            <a:avLst/>
          </a:prstGeom>
          <a:noFill/>
        </p:spPr>
        <p:txBody>
          <a:bodyPr wrap="square" rtlCol="0">
            <a:spAutoFit/>
          </a:bodyPr>
          <a:lstStyle/>
          <a:p>
            <a:r>
              <a:rPr lang="en-US" dirty="0"/>
              <a:t>2</a:t>
            </a:r>
            <a:endParaRPr lang="en-US" dirty="0" smtClean="0"/>
          </a:p>
        </p:txBody>
      </p:sp>
      <p:grpSp>
        <p:nvGrpSpPr>
          <p:cNvPr id="115" name="Group 114"/>
          <p:cNvGrpSpPr/>
          <p:nvPr/>
        </p:nvGrpSpPr>
        <p:grpSpPr>
          <a:xfrm>
            <a:off x="6403911" y="2500534"/>
            <a:ext cx="436976" cy="327982"/>
            <a:chOff x="9410352" y="3117985"/>
            <a:chExt cx="436976" cy="327982"/>
          </a:xfrm>
        </p:grpSpPr>
        <p:pic>
          <p:nvPicPr>
            <p:cNvPr id="116" name="Picture 115"/>
            <p:cNvPicPr>
              <a:picLocks noChangeAspect="1"/>
            </p:cNvPicPr>
            <p:nvPr/>
          </p:nvPicPr>
          <p:blipFill>
            <a:blip r:embed="rId7"/>
            <a:stretch>
              <a:fillRect/>
            </a:stretch>
          </p:blipFill>
          <p:spPr>
            <a:xfrm>
              <a:off x="9410352" y="3117985"/>
              <a:ext cx="436976" cy="256741"/>
            </a:xfrm>
            <a:prstGeom prst="rect">
              <a:avLst/>
            </a:prstGeom>
          </p:spPr>
        </p:pic>
        <p:pic>
          <p:nvPicPr>
            <p:cNvPr id="117" name="Picture 116"/>
            <p:cNvPicPr>
              <a:picLocks noChangeAspect="1"/>
            </p:cNvPicPr>
            <p:nvPr/>
          </p:nvPicPr>
          <p:blipFill>
            <a:blip r:embed="rId8"/>
            <a:stretch>
              <a:fillRect/>
            </a:stretch>
          </p:blipFill>
          <p:spPr>
            <a:xfrm>
              <a:off x="9422308" y="3280299"/>
              <a:ext cx="407799" cy="165668"/>
            </a:xfrm>
            <a:prstGeom prst="rect">
              <a:avLst/>
            </a:prstGeom>
          </p:spPr>
        </p:pic>
      </p:grpSp>
      <p:sp>
        <p:nvSpPr>
          <p:cNvPr id="56" name="Title 245"/>
          <p:cNvSpPr txBox="1">
            <a:spLocks/>
          </p:cNvSpPr>
          <p:nvPr/>
        </p:nvSpPr>
        <p:spPr>
          <a:xfrm>
            <a:off x="7215" y="255671"/>
            <a:ext cx="12354902" cy="929799"/>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Packet-switched Payment Channel Network</a:t>
            </a:r>
            <a:endParaRPr lang="en-US" sz="6000" dirty="0"/>
          </a:p>
        </p:txBody>
      </p:sp>
    </p:spTree>
    <p:extLst>
      <p:ext uri="{BB962C8B-B14F-4D97-AF65-F5344CB8AC3E}">
        <p14:creationId xmlns:p14="http://schemas.microsoft.com/office/powerpoint/2010/main" val="16562158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Oval 53"/>
          <p:cNvSpPr/>
          <p:nvPr/>
        </p:nvSpPr>
        <p:spPr>
          <a:xfrm>
            <a:off x="4270741" y="3141701"/>
            <a:ext cx="643541" cy="528922"/>
          </a:xfrm>
          <a:prstGeom prst="ellipse">
            <a:avLst/>
          </a:prstGeom>
        </p:spPr>
        <p:style>
          <a:lnRef idx="1">
            <a:schemeClr val="accent2"/>
          </a:lnRef>
          <a:fillRef idx="1001">
            <a:schemeClr val="lt2"/>
          </a:fillRef>
          <a:effectRef idx="1">
            <a:schemeClr val="accent2"/>
          </a:effectRef>
          <a:fontRef idx="minor">
            <a:schemeClr val="dk1"/>
          </a:fontRef>
        </p:style>
        <p:txBody>
          <a:bodyPr rtlCol="0" anchor="ctr"/>
          <a:lstStyle/>
          <a:p>
            <a:pPr algn="ctr"/>
            <a:endParaRPr lang="en-US"/>
          </a:p>
        </p:txBody>
      </p:sp>
      <p:pic>
        <p:nvPicPr>
          <p:cNvPr id="62" name="Picture 61"/>
          <p:cNvPicPr>
            <a:picLocks noChangeAspect="1"/>
          </p:cNvPicPr>
          <p:nvPr/>
        </p:nvPicPr>
        <p:blipFill>
          <a:blip r:embed="rId3"/>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27</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4">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4">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5"/>
          <a:stretch>
            <a:fillRect/>
          </a:stretch>
        </p:blipFill>
        <p:spPr>
          <a:xfrm>
            <a:off x="6972089" y="4800892"/>
            <a:ext cx="434780" cy="429768"/>
          </a:xfrm>
          <a:prstGeom prst="rect">
            <a:avLst/>
          </a:prstGeom>
        </p:spPr>
      </p:pic>
      <p:pic>
        <p:nvPicPr>
          <p:cNvPr id="42" name="Picture 41"/>
          <p:cNvPicPr>
            <a:picLocks noChangeAspect="1"/>
          </p:cNvPicPr>
          <p:nvPr/>
        </p:nvPicPr>
        <p:blipFill>
          <a:blip r:embed="rId6"/>
          <a:stretch>
            <a:fillRect/>
          </a:stretch>
        </p:blipFill>
        <p:spPr>
          <a:xfrm>
            <a:off x="8178640" y="3951926"/>
            <a:ext cx="423697" cy="292608"/>
          </a:xfrm>
          <a:prstGeom prst="rect">
            <a:avLst/>
          </a:prstGeom>
        </p:spPr>
      </p:pic>
      <p:pic>
        <p:nvPicPr>
          <p:cNvPr id="43" name="Picture 42"/>
          <p:cNvPicPr>
            <a:picLocks noChangeAspect="1"/>
          </p:cNvPicPr>
          <p:nvPr/>
        </p:nvPicPr>
        <p:blipFill>
          <a:blip r:embed="rId5"/>
          <a:stretch>
            <a:fillRect/>
          </a:stretch>
        </p:blipFill>
        <p:spPr>
          <a:xfrm>
            <a:off x="3316689" y="4496666"/>
            <a:ext cx="434780" cy="429768"/>
          </a:xfrm>
          <a:prstGeom prst="rect">
            <a:avLst/>
          </a:prstGeom>
        </p:spPr>
      </p:pic>
      <p:pic>
        <p:nvPicPr>
          <p:cNvPr id="45" name="Picture 44"/>
          <p:cNvPicPr>
            <a:picLocks noChangeAspect="1"/>
          </p:cNvPicPr>
          <p:nvPr/>
        </p:nvPicPr>
        <p:blipFill>
          <a:blip r:embed="rId5"/>
          <a:stretch>
            <a:fillRect/>
          </a:stretch>
        </p:blipFill>
        <p:spPr>
          <a:xfrm>
            <a:off x="4157732" y="5123190"/>
            <a:ext cx="434780" cy="429768"/>
          </a:xfrm>
          <a:prstGeom prst="rect">
            <a:avLst/>
          </a:prstGeom>
        </p:spPr>
      </p:pic>
      <p:pic>
        <p:nvPicPr>
          <p:cNvPr id="46" name="Picture 45"/>
          <p:cNvPicPr>
            <a:picLocks noChangeAspect="1"/>
          </p:cNvPicPr>
          <p:nvPr/>
        </p:nvPicPr>
        <p:blipFill>
          <a:blip r:embed="rId6"/>
          <a:stretch>
            <a:fillRect/>
          </a:stretch>
        </p:blipFill>
        <p:spPr>
          <a:xfrm>
            <a:off x="5463428" y="5280586"/>
            <a:ext cx="423697" cy="292608"/>
          </a:xfrm>
          <a:prstGeom prst="rect">
            <a:avLst/>
          </a:prstGeom>
        </p:spPr>
      </p:pic>
      <p:sp>
        <p:nvSpPr>
          <p:cNvPr id="55" name="Right Arrow 54"/>
          <p:cNvSpPr/>
          <p:nvPr/>
        </p:nvSpPr>
        <p:spPr>
          <a:xfrm>
            <a:off x="3299353" y="2925735"/>
            <a:ext cx="1840249" cy="146304"/>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241654" y="3199915"/>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ight Arrow 57"/>
          <p:cNvSpPr/>
          <p:nvPr/>
        </p:nvSpPr>
        <p:spPr>
          <a:xfrm>
            <a:off x="3731407" y="5601075"/>
            <a:ext cx="2260792" cy="146304"/>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rot="19244351">
            <a:off x="6804202" y="4671632"/>
            <a:ext cx="2515256" cy="150544"/>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 Arrow 59"/>
          <p:cNvSpPr/>
          <p:nvPr/>
        </p:nvSpPr>
        <p:spPr>
          <a:xfrm rot="18455891">
            <a:off x="3002290" y="4171382"/>
            <a:ext cx="2666678" cy="146304"/>
          </a:xfrm>
          <a:prstGeom prst="lef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a:t>3</a:t>
            </a:r>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3"/>
          <a:stretch>
            <a:fillRect/>
          </a:stretch>
        </p:blipFill>
        <p:spPr>
          <a:xfrm>
            <a:off x="3313382" y="2383258"/>
            <a:ext cx="393192" cy="428082"/>
          </a:xfrm>
          <a:prstGeom prst="rect">
            <a:avLst/>
          </a:prstGeom>
        </p:spPr>
      </p:pic>
      <p:sp>
        <p:nvSpPr>
          <p:cNvPr id="72" name="TextBox 71"/>
          <p:cNvSpPr txBox="1"/>
          <p:nvPr/>
        </p:nvSpPr>
        <p:spPr>
          <a:xfrm>
            <a:off x="6295053" y="2082224"/>
            <a:ext cx="180633" cy="369332"/>
          </a:xfrm>
          <a:prstGeom prst="rect">
            <a:avLst/>
          </a:prstGeom>
          <a:noFill/>
        </p:spPr>
        <p:txBody>
          <a:bodyPr wrap="square" rtlCol="0">
            <a:spAutoFit/>
          </a:bodyPr>
          <a:lstStyle/>
          <a:p>
            <a:endParaRPr lang="en-US" dirty="0"/>
          </a:p>
        </p:txBody>
      </p:sp>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96" name="TextBox 95"/>
          <p:cNvSpPr txBox="1"/>
          <p:nvPr/>
        </p:nvSpPr>
        <p:spPr>
          <a:xfrm>
            <a:off x="9083214" y="1241610"/>
            <a:ext cx="2599494" cy="1200329"/>
          </a:xfrm>
          <a:prstGeom prst="rect">
            <a:avLst/>
          </a:prstGeom>
          <a:noFill/>
        </p:spPr>
        <p:txBody>
          <a:bodyPr wrap="none" rtlCol="0">
            <a:spAutoFit/>
          </a:bodyPr>
          <a:lstStyle/>
          <a:p>
            <a:r>
              <a:rPr lang="en-US" sz="2400" dirty="0" smtClean="0"/>
              <a:t>Alice wants to send</a:t>
            </a:r>
          </a:p>
          <a:p>
            <a:r>
              <a:rPr lang="en-US" sz="2400" dirty="0" smtClean="0"/>
              <a:t>3 coins to Bob</a:t>
            </a:r>
          </a:p>
          <a:p>
            <a:r>
              <a:rPr lang="en-US" sz="2400" dirty="0" smtClean="0"/>
              <a:t> </a:t>
            </a:r>
            <a:endParaRPr lang="en-US" sz="2400" dirty="0"/>
          </a:p>
        </p:txBody>
      </p:sp>
      <p:pic>
        <p:nvPicPr>
          <p:cNvPr id="61" name="Picture 60"/>
          <p:cNvPicPr>
            <a:picLocks noChangeAspect="1"/>
          </p:cNvPicPr>
          <p:nvPr/>
        </p:nvPicPr>
        <p:blipFill>
          <a:blip r:embed="rId7"/>
          <a:stretch>
            <a:fillRect/>
          </a:stretch>
        </p:blipFill>
        <p:spPr>
          <a:xfrm>
            <a:off x="4330435" y="3374580"/>
            <a:ext cx="417335" cy="245200"/>
          </a:xfrm>
          <a:prstGeom prst="rect">
            <a:avLst/>
          </a:prstGeom>
        </p:spPr>
      </p:pic>
      <p:pic>
        <p:nvPicPr>
          <p:cNvPr id="70" name="Picture 69"/>
          <p:cNvPicPr>
            <a:picLocks noChangeAspect="1"/>
          </p:cNvPicPr>
          <p:nvPr/>
        </p:nvPicPr>
        <p:blipFill>
          <a:blip r:embed="rId7"/>
          <a:stretch>
            <a:fillRect/>
          </a:stretch>
        </p:blipFill>
        <p:spPr>
          <a:xfrm>
            <a:off x="3918499" y="1147147"/>
            <a:ext cx="417335" cy="245200"/>
          </a:xfrm>
          <a:prstGeom prst="rect">
            <a:avLst/>
          </a:prstGeom>
        </p:spPr>
      </p:pic>
      <p:grpSp>
        <p:nvGrpSpPr>
          <p:cNvPr id="71" name="Group 70"/>
          <p:cNvGrpSpPr/>
          <p:nvPr/>
        </p:nvGrpSpPr>
        <p:grpSpPr>
          <a:xfrm>
            <a:off x="3977434" y="1552541"/>
            <a:ext cx="411480" cy="321628"/>
            <a:chOff x="9422928" y="3132965"/>
            <a:chExt cx="411480" cy="321628"/>
          </a:xfrm>
        </p:grpSpPr>
        <p:pic>
          <p:nvPicPr>
            <p:cNvPr id="73" name="Picture 72"/>
            <p:cNvPicPr>
              <a:picLocks noChangeAspect="1"/>
            </p:cNvPicPr>
            <p:nvPr/>
          </p:nvPicPr>
          <p:blipFill>
            <a:blip r:embed="rId7"/>
            <a:stretch>
              <a:fillRect/>
            </a:stretch>
          </p:blipFill>
          <p:spPr>
            <a:xfrm>
              <a:off x="9422928" y="3132965"/>
              <a:ext cx="411480" cy="241761"/>
            </a:xfrm>
            <a:prstGeom prst="rect">
              <a:avLst/>
            </a:prstGeom>
          </p:spPr>
        </p:pic>
        <p:pic>
          <p:nvPicPr>
            <p:cNvPr id="74" name="Picture 73"/>
            <p:cNvPicPr>
              <a:picLocks noChangeAspect="1"/>
            </p:cNvPicPr>
            <p:nvPr/>
          </p:nvPicPr>
          <p:blipFill>
            <a:blip r:embed="rId8"/>
            <a:stretch>
              <a:fillRect/>
            </a:stretch>
          </p:blipFill>
          <p:spPr>
            <a:xfrm>
              <a:off x="9430185" y="3294859"/>
              <a:ext cx="393192" cy="159734"/>
            </a:xfrm>
            <a:prstGeom prst="rect">
              <a:avLst/>
            </a:prstGeom>
          </p:spPr>
        </p:pic>
      </p:grpSp>
      <p:sp>
        <p:nvSpPr>
          <p:cNvPr id="75" name="TextBox 74"/>
          <p:cNvSpPr txBox="1"/>
          <p:nvPr/>
        </p:nvSpPr>
        <p:spPr>
          <a:xfrm>
            <a:off x="3705851" y="1068859"/>
            <a:ext cx="211032" cy="369332"/>
          </a:xfrm>
          <a:prstGeom prst="rect">
            <a:avLst/>
          </a:prstGeom>
          <a:noFill/>
        </p:spPr>
        <p:txBody>
          <a:bodyPr wrap="square" rtlCol="0">
            <a:spAutoFit/>
          </a:bodyPr>
          <a:lstStyle/>
          <a:p>
            <a:r>
              <a:rPr lang="en-US" dirty="0" smtClean="0"/>
              <a:t>1</a:t>
            </a:r>
          </a:p>
        </p:txBody>
      </p:sp>
      <p:sp>
        <p:nvSpPr>
          <p:cNvPr id="76" name="TextBox 75"/>
          <p:cNvSpPr txBox="1"/>
          <p:nvPr/>
        </p:nvSpPr>
        <p:spPr>
          <a:xfrm>
            <a:off x="3746894" y="1516479"/>
            <a:ext cx="211032" cy="369332"/>
          </a:xfrm>
          <a:prstGeom prst="rect">
            <a:avLst/>
          </a:prstGeom>
          <a:noFill/>
        </p:spPr>
        <p:txBody>
          <a:bodyPr wrap="square" rtlCol="0">
            <a:spAutoFit/>
          </a:bodyPr>
          <a:lstStyle/>
          <a:p>
            <a:r>
              <a:rPr lang="en-US" dirty="0"/>
              <a:t>2</a:t>
            </a:r>
            <a:endParaRPr lang="en-US" dirty="0" smtClean="0"/>
          </a:p>
        </p:txBody>
      </p:sp>
      <p:grpSp>
        <p:nvGrpSpPr>
          <p:cNvPr id="80" name="Group 79"/>
          <p:cNvGrpSpPr/>
          <p:nvPr/>
        </p:nvGrpSpPr>
        <p:grpSpPr>
          <a:xfrm>
            <a:off x="6403911" y="2500534"/>
            <a:ext cx="436976" cy="327982"/>
            <a:chOff x="9410352" y="3117985"/>
            <a:chExt cx="436976" cy="327982"/>
          </a:xfrm>
        </p:grpSpPr>
        <p:pic>
          <p:nvPicPr>
            <p:cNvPr id="81" name="Picture 80"/>
            <p:cNvPicPr>
              <a:picLocks noChangeAspect="1"/>
            </p:cNvPicPr>
            <p:nvPr/>
          </p:nvPicPr>
          <p:blipFill>
            <a:blip r:embed="rId7"/>
            <a:stretch>
              <a:fillRect/>
            </a:stretch>
          </p:blipFill>
          <p:spPr>
            <a:xfrm>
              <a:off x="9410352" y="3117985"/>
              <a:ext cx="436976" cy="256741"/>
            </a:xfrm>
            <a:prstGeom prst="rect">
              <a:avLst/>
            </a:prstGeom>
          </p:spPr>
        </p:pic>
        <p:pic>
          <p:nvPicPr>
            <p:cNvPr id="82" name="Picture 81"/>
            <p:cNvPicPr>
              <a:picLocks noChangeAspect="1"/>
            </p:cNvPicPr>
            <p:nvPr/>
          </p:nvPicPr>
          <p:blipFill>
            <a:blip r:embed="rId8"/>
            <a:stretch>
              <a:fillRect/>
            </a:stretch>
          </p:blipFill>
          <p:spPr>
            <a:xfrm>
              <a:off x="9422308" y="3280299"/>
              <a:ext cx="407799" cy="165668"/>
            </a:xfrm>
            <a:prstGeom prst="rect">
              <a:avLst/>
            </a:prstGeom>
          </p:spPr>
        </p:pic>
      </p:grpSp>
      <p:sp>
        <p:nvSpPr>
          <p:cNvPr id="56" name="Title 245"/>
          <p:cNvSpPr txBox="1">
            <a:spLocks/>
          </p:cNvSpPr>
          <p:nvPr/>
        </p:nvSpPr>
        <p:spPr>
          <a:xfrm>
            <a:off x="7215" y="255671"/>
            <a:ext cx="12354902" cy="929799"/>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Packet-switched Payment Channel Network</a:t>
            </a:r>
            <a:endParaRPr lang="en-US" sz="6000" dirty="0"/>
          </a:p>
        </p:txBody>
      </p:sp>
    </p:spTree>
    <p:extLst>
      <p:ext uri="{BB962C8B-B14F-4D97-AF65-F5344CB8AC3E}">
        <p14:creationId xmlns:p14="http://schemas.microsoft.com/office/powerpoint/2010/main" val="911317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442598" y="2480619"/>
            <a:ext cx="283333" cy="369332"/>
          </a:xfrm>
          <a:prstGeom prst="rect">
            <a:avLst/>
          </a:prstGeom>
          <a:noFill/>
        </p:spPr>
        <p:txBody>
          <a:bodyPr wrap="square" rtlCol="0">
            <a:spAutoFit/>
          </a:bodyPr>
          <a:lstStyle/>
          <a:p>
            <a:r>
              <a:rPr lang="en-US" smtClean="0"/>
              <a:t>0</a:t>
            </a:r>
            <a:endParaRPr lang="en-US"/>
          </a:p>
        </p:txBody>
      </p:sp>
      <p:pic>
        <p:nvPicPr>
          <p:cNvPr id="62" name="Picture 61"/>
          <p:cNvPicPr>
            <a:picLocks noChangeAspect="1"/>
          </p:cNvPicPr>
          <p:nvPr/>
        </p:nvPicPr>
        <p:blipFill>
          <a:blip r:embed="rId3"/>
          <a:stretch>
            <a:fillRect/>
          </a:stretch>
        </p:blipFill>
        <p:spPr>
          <a:xfrm>
            <a:off x="4685308" y="2348684"/>
            <a:ext cx="393192" cy="428082"/>
          </a:xfrm>
          <a:prstGeom prst="rect">
            <a:avLst/>
          </a:prstGeom>
        </p:spPr>
      </p:pic>
      <p:sp>
        <p:nvSpPr>
          <p:cNvPr id="5" name="Slide Number Placeholder 4"/>
          <p:cNvSpPr>
            <a:spLocks noGrp="1"/>
          </p:cNvSpPr>
          <p:nvPr>
            <p:ph type="sldNum" sz="quarter" idx="12"/>
          </p:nvPr>
        </p:nvSpPr>
        <p:spPr/>
        <p:txBody>
          <a:bodyPr/>
          <a:lstStyle/>
          <a:p>
            <a:fld id="{F87D3E06-D69A-8D4B-8F4E-A5338D96708D}" type="slidenum">
              <a:rPr lang="en-US" sz="2400" smtClean="0"/>
              <a:t>28</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4">
            <a:duotone>
              <a:srgbClr val="4472C4">
                <a:shade val="45000"/>
                <a:satMod val="135000"/>
              </a:srgbClr>
              <a:prstClr val="white"/>
            </a:duotone>
          </a:blip>
          <a:stretch>
            <a:fillRect/>
          </a:stretch>
        </p:blipFill>
        <p:spPr>
          <a:xfrm>
            <a:off x="2107974" y="1810980"/>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4">
            <a:duotone>
              <a:srgbClr val="ED7D31">
                <a:shade val="45000"/>
                <a:satMod val="135000"/>
              </a:srgbClr>
              <a:prstClr val="white"/>
            </a:duotone>
          </a:blip>
          <a:stretch>
            <a:fillRect/>
          </a:stretch>
        </p:blipFill>
        <p:spPr>
          <a:xfrm>
            <a:off x="8799718" y="2722688"/>
            <a:ext cx="1046279" cy="1293135"/>
          </a:xfrm>
          <a:prstGeom prst="rect">
            <a:avLst/>
          </a:prstGeom>
        </p:spPr>
      </p:pic>
      <p:sp>
        <p:nvSpPr>
          <p:cNvPr id="7" name="TextBox 6"/>
          <p:cNvSpPr txBox="1"/>
          <p:nvPr/>
        </p:nvSpPr>
        <p:spPr>
          <a:xfrm>
            <a:off x="2284416" y="1463622"/>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987941" y="2397884"/>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278016" y="2133114"/>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13"/>
          <p:cNvGrpSpPr/>
          <p:nvPr/>
        </p:nvGrpSpPr>
        <p:grpSpPr>
          <a:xfrm>
            <a:off x="2697500" y="4558142"/>
            <a:ext cx="753393" cy="1020758"/>
            <a:chOff x="5691651" y="1952452"/>
            <a:chExt cx="753393" cy="1020758"/>
          </a:xfrm>
          <a:solidFill>
            <a:schemeClr val="accent5">
              <a:lumMod val="50000"/>
            </a:schemeClr>
          </a:solidFill>
        </p:grpSpPr>
        <p:sp>
          <p:nvSpPr>
            <p:cNvPr id="15" name="Oval 14"/>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6" name="Delay 15"/>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 name="Group 17"/>
          <p:cNvGrpSpPr/>
          <p:nvPr/>
        </p:nvGrpSpPr>
        <p:grpSpPr>
          <a:xfrm>
            <a:off x="6128973" y="4651454"/>
            <a:ext cx="753393" cy="1020758"/>
            <a:chOff x="5691651" y="1952452"/>
            <a:chExt cx="753393" cy="1020758"/>
          </a:xfrm>
          <a:solidFill>
            <a:srgbClr val="7030A0"/>
          </a:solidFill>
        </p:grpSpPr>
        <p:sp>
          <p:nvSpPr>
            <p:cNvPr id="19" name="Oval 1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Delay 1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124760" y="1442603"/>
            <a:ext cx="1059906" cy="461665"/>
          </a:xfrm>
          <a:prstGeom prst="rect">
            <a:avLst/>
          </a:prstGeom>
          <a:noFill/>
        </p:spPr>
        <p:txBody>
          <a:bodyPr wrap="none" rtlCol="0">
            <a:spAutoFit/>
          </a:bodyPr>
          <a:lstStyle/>
          <a:p>
            <a:r>
              <a:rPr lang="en-US" sz="2400" dirty="0" smtClean="0"/>
              <a:t>Charlie</a:t>
            </a:r>
            <a:endParaRPr lang="en-US" sz="2400" dirty="0"/>
          </a:p>
        </p:txBody>
      </p:sp>
      <p:sp>
        <p:nvSpPr>
          <p:cNvPr id="38" name="TextBox 37"/>
          <p:cNvSpPr txBox="1"/>
          <p:nvPr/>
        </p:nvSpPr>
        <p:spPr>
          <a:xfrm>
            <a:off x="2762367" y="5601077"/>
            <a:ext cx="618887" cy="461665"/>
          </a:xfrm>
          <a:prstGeom prst="rect">
            <a:avLst/>
          </a:prstGeom>
          <a:noFill/>
        </p:spPr>
        <p:txBody>
          <a:bodyPr wrap="none" rtlCol="0">
            <a:spAutoFit/>
          </a:bodyPr>
          <a:lstStyle/>
          <a:p>
            <a:r>
              <a:rPr lang="en-US" sz="2400" dirty="0" smtClean="0"/>
              <a:t>Eve</a:t>
            </a:r>
            <a:endParaRPr lang="en-US" sz="2400" dirty="0"/>
          </a:p>
        </p:txBody>
      </p:sp>
      <p:sp>
        <p:nvSpPr>
          <p:cNvPr id="39" name="TextBox 38"/>
          <p:cNvSpPr txBox="1"/>
          <p:nvPr/>
        </p:nvSpPr>
        <p:spPr>
          <a:xfrm>
            <a:off x="6128973" y="5799673"/>
            <a:ext cx="843116" cy="461665"/>
          </a:xfrm>
          <a:prstGeom prst="rect">
            <a:avLst/>
          </a:prstGeom>
          <a:noFill/>
        </p:spPr>
        <p:txBody>
          <a:bodyPr wrap="none" rtlCol="0">
            <a:spAutoFit/>
          </a:bodyPr>
          <a:lstStyle/>
          <a:p>
            <a:r>
              <a:rPr lang="en-US" sz="2400" dirty="0" smtClean="0"/>
              <a:t>Mary</a:t>
            </a:r>
            <a:endParaRPr lang="en-US" sz="2400" dirty="0"/>
          </a:p>
        </p:txBody>
      </p:sp>
      <p:pic>
        <p:nvPicPr>
          <p:cNvPr id="41" name="Picture 40"/>
          <p:cNvPicPr>
            <a:picLocks noChangeAspect="1"/>
          </p:cNvPicPr>
          <p:nvPr/>
        </p:nvPicPr>
        <p:blipFill>
          <a:blip r:embed="rId5"/>
          <a:stretch>
            <a:fillRect/>
          </a:stretch>
        </p:blipFill>
        <p:spPr>
          <a:xfrm>
            <a:off x="6972089" y="4800892"/>
            <a:ext cx="434780" cy="429768"/>
          </a:xfrm>
          <a:prstGeom prst="rect">
            <a:avLst/>
          </a:prstGeom>
        </p:spPr>
      </p:pic>
      <p:pic>
        <p:nvPicPr>
          <p:cNvPr id="42" name="Picture 41"/>
          <p:cNvPicPr>
            <a:picLocks noChangeAspect="1"/>
          </p:cNvPicPr>
          <p:nvPr/>
        </p:nvPicPr>
        <p:blipFill>
          <a:blip r:embed="rId6"/>
          <a:stretch>
            <a:fillRect/>
          </a:stretch>
        </p:blipFill>
        <p:spPr>
          <a:xfrm>
            <a:off x="8178640" y="3951926"/>
            <a:ext cx="423697" cy="292608"/>
          </a:xfrm>
          <a:prstGeom prst="rect">
            <a:avLst/>
          </a:prstGeom>
        </p:spPr>
      </p:pic>
      <p:pic>
        <p:nvPicPr>
          <p:cNvPr id="43" name="Picture 42"/>
          <p:cNvPicPr>
            <a:picLocks noChangeAspect="1"/>
          </p:cNvPicPr>
          <p:nvPr/>
        </p:nvPicPr>
        <p:blipFill>
          <a:blip r:embed="rId5"/>
          <a:stretch>
            <a:fillRect/>
          </a:stretch>
        </p:blipFill>
        <p:spPr>
          <a:xfrm>
            <a:off x="3316689" y="4496666"/>
            <a:ext cx="434780" cy="429768"/>
          </a:xfrm>
          <a:prstGeom prst="rect">
            <a:avLst/>
          </a:prstGeom>
        </p:spPr>
      </p:pic>
      <p:pic>
        <p:nvPicPr>
          <p:cNvPr id="44" name="Picture 43"/>
          <p:cNvPicPr>
            <a:picLocks noChangeAspect="1"/>
          </p:cNvPicPr>
          <p:nvPr/>
        </p:nvPicPr>
        <p:blipFill>
          <a:blip r:embed="rId6"/>
          <a:stretch>
            <a:fillRect/>
          </a:stretch>
        </p:blipFill>
        <p:spPr>
          <a:xfrm>
            <a:off x="4335629" y="3352351"/>
            <a:ext cx="423697" cy="292608"/>
          </a:xfrm>
          <a:prstGeom prst="rect">
            <a:avLst/>
          </a:prstGeom>
        </p:spPr>
      </p:pic>
      <p:pic>
        <p:nvPicPr>
          <p:cNvPr id="45" name="Picture 44"/>
          <p:cNvPicPr>
            <a:picLocks noChangeAspect="1"/>
          </p:cNvPicPr>
          <p:nvPr/>
        </p:nvPicPr>
        <p:blipFill>
          <a:blip r:embed="rId5"/>
          <a:stretch>
            <a:fillRect/>
          </a:stretch>
        </p:blipFill>
        <p:spPr>
          <a:xfrm>
            <a:off x="4157732" y="5123190"/>
            <a:ext cx="434780" cy="429768"/>
          </a:xfrm>
          <a:prstGeom prst="rect">
            <a:avLst/>
          </a:prstGeom>
        </p:spPr>
      </p:pic>
      <p:pic>
        <p:nvPicPr>
          <p:cNvPr id="46" name="Picture 45"/>
          <p:cNvPicPr>
            <a:picLocks noChangeAspect="1"/>
          </p:cNvPicPr>
          <p:nvPr/>
        </p:nvPicPr>
        <p:blipFill>
          <a:blip r:embed="rId6"/>
          <a:stretch>
            <a:fillRect/>
          </a:stretch>
        </p:blipFill>
        <p:spPr>
          <a:xfrm>
            <a:off x="5463428" y="5280586"/>
            <a:ext cx="423697" cy="292608"/>
          </a:xfrm>
          <a:prstGeom prst="rect">
            <a:avLst/>
          </a:prstGeom>
        </p:spPr>
      </p:pic>
      <p:sp>
        <p:nvSpPr>
          <p:cNvPr id="55" name="Left-Right Arrow 54"/>
          <p:cNvSpPr/>
          <p:nvPr/>
        </p:nvSpPr>
        <p:spPr>
          <a:xfrm>
            <a:off x="3299353" y="2925735"/>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p:cNvSpPr/>
          <p:nvPr/>
        </p:nvSpPr>
        <p:spPr>
          <a:xfrm>
            <a:off x="3731407" y="5601075"/>
            <a:ext cx="2260792"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Left-Right Arrow 58"/>
          <p:cNvSpPr/>
          <p:nvPr/>
        </p:nvSpPr>
        <p:spPr>
          <a:xfrm rot="19244351">
            <a:off x="6804202" y="4671632"/>
            <a:ext cx="2515256" cy="15054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Left-Right Arrow 59"/>
          <p:cNvSpPr/>
          <p:nvPr/>
        </p:nvSpPr>
        <p:spPr>
          <a:xfrm rot="18455891">
            <a:off x="3002290" y="4171382"/>
            <a:ext cx="2666678" cy="146304"/>
          </a:xfrm>
          <a:prstGeom prst="leftRightArrow">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381254" y="1810980"/>
            <a:ext cx="211032" cy="369332"/>
          </a:xfrm>
          <a:prstGeom prst="rect">
            <a:avLst/>
          </a:prstGeom>
          <a:noFill/>
        </p:spPr>
        <p:txBody>
          <a:bodyPr wrap="square" rtlCol="0">
            <a:spAutoFit/>
          </a:bodyPr>
          <a:lstStyle/>
          <a:p>
            <a:r>
              <a:rPr lang="en-US" dirty="0" smtClean="0"/>
              <a:t>3</a:t>
            </a:r>
          </a:p>
        </p:txBody>
      </p:sp>
      <p:sp>
        <p:nvSpPr>
          <p:cNvPr id="37" name="TextBox 36"/>
          <p:cNvSpPr txBox="1"/>
          <p:nvPr/>
        </p:nvSpPr>
        <p:spPr>
          <a:xfrm>
            <a:off x="4735436" y="1989506"/>
            <a:ext cx="211032" cy="369332"/>
          </a:xfrm>
          <a:prstGeom prst="rect">
            <a:avLst/>
          </a:prstGeom>
          <a:noFill/>
        </p:spPr>
        <p:txBody>
          <a:bodyPr wrap="square" rtlCol="0">
            <a:spAutoFit/>
          </a:bodyPr>
          <a:lstStyle/>
          <a:p>
            <a:r>
              <a:rPr lang="en-US" dirty="0"/>
              <a:t>3</a:t>
            </a:r>
          </a:p>
        </p:txBody>
      </p:sp>
      <p:sp>
        <p:nvSpPr>
          <p:cNvPr id="48" name="TextBox 47"/>
          <p:cNvSpPr txBox="1"/>
          <p:nvPr/>
        </p:nvSpPr>
        <p:spPr>
          <a:xfrm>
            <a:off x="3397941" y="4206383"/>
            <a:ext cx="211032" cy="369332"/>
          </a:xfrm>
          <a:prstGeom prst="rect">
            <a:avLst/>
          </a:prstGeom>
          <a:noFill/>
        </p:spPr>
        <p:txBody>
          <a:bodyPr wrap="square" rtlCol="0">
            <a:spAutoFit/>
          </a:bodyPr>
          <a:lstStyle/>
          <a:p>
            <a:r>
              <a:rPr lang="en-US" dirty="0"/>
              <a:t>3</a:t>
            </a:r>
          </a:p>
        </p:txBody>
      </p:sp>
      <p:sp>
        <p:nvSpPr>
          <p:cNvPr id="49" name="TextBox 48"/>
          <p:cNvSpPr txBox="1"/>
          <p:nvPr/>
        </p:nvSpPr>
        <p:spPr>
          <a:xfrm>
            <a:off x="4233996" y="4800892"/>
            <a:ext cx="211032" cy="369332"/>
          </a:xfrm>
          <a:prstGeom prst="rect">
            <a:avLst/>
          </a:prstGeom>
          <a:noFill/>
        </p:spPr>
        <p:txBody>
          <a:bodyPr wrap="square" rtlCol="0">
            <a:spAutoFit/>
          </a:bodyPr>
          <a:lstStyle/>
          <a:p>
            <a:r>
              <a:rPr lang="en-US" dirty="0"/>
              <a:t>3</a:t>
            </a:r>
          </a:p>
        </p:txBody>
      </p:sp>
      <p:sp>
        <p:nvSpPr>
          <p:cNvPr id="50" name="TextBox 49"/>
          <p:cNvSpPr txBox="1"/>
          <p:nvPr/>
        </p:nvSpPr>
        <p:spPr>
          <a:xfrm>
            <a:off x="7083963" y="4465444"/>
            <a:ext cx="211032" cy="369332"/>
          </a:xfrm>
          <a:prstGeom prst="rect">
            <a:avLst/>
          </a:prstGeom>
          <a:noFill/>
        </p:spPr>
        <p:txBody>
          <a:bodyPr wrap="square" rtlCol="0">
            <a:spAutoFit/>
          </a:bodyPr>
          <a:lstStyle/>
          <a:p>
            <a:r>
              <a:rPr lang="en-US" dirty="0"/>
              <a:t>3</a:t>
            </a:r>
          </a:p>
        </p:txBody>
      </p:sp>
      <p:sp>
        <p:nvSpPr>
          <p:cNvPr id="51" name="TextBox 50"/>
          <p:cNvSpPr txBox="1"/>
          <p:nvPr/>
        </p:nvSpPr>
        <p:spPr>
          <a:xfrm>
            <a:off x="4642254" y="3192157"/>
            <a:ext cx="211032" cy="369332"/>
          </a:xfrm>
          <a:prstGeom prst="rect">
            <a:avLst/>
          </a:prstGeom>
          <a:noFill/>
        </p:spPr>
        <p:txBody>
          <a:bodyPr wrap="square" rtlCol="0">
            <a:spAutoFit/>
          </a:bodyPr>
          <a:lstStyle/>
          <a:p>
            <a:r>
              <a:rPr lang="en-US" dirty="0" smtClean="0"/>
              <a:t>1</a:t>
            </a:r>
          </a:p>
        </p:txBody>
      </p:sp>
      <p:sp>
        <p:nvSpPr>
          <p:cNvPr id="52" name="TextBox 51"/>
          <p:cNvSpPr txBox="1"/>
          <p:nvPr/>
        </p:nvSpPr>
        <p:spPr>
          <a:xfrm>
            <a:off x="5518083" y="4990803"/>
            <a:ext cx="211032" cy="369332"/>
          </a:xfrm>
          <a:prstGeom prst="rect">
            <a:avLst/>
          </a:prstGeom>
          <a:noFill/>
        </p:spPr>
        <p:txBody>
          <a:bodyPr wrap="square" rtlCol="0">
            <a:spAutoFit/>
          </a:bodyPr>
          <a:lstStyle/>
          <a:p>
            <a:r>
              <a:rPr lang="en-US" dirty="0" smtClean="0"/>
              <a:t>1</a:t>
            </a:r>
          </a:p>
        </p:txBody>
      </p:sp>
      <p:sp>
        <p:nvSpPr>
          <p:cNvPr id="53" name="TextBox 52"/>
          <p:cNvSpPr txBox="1"/>
          <p:nvPr/>
        </p:nvSpPr>
        <p:spPr>
          <a:xfrm>
            <a:off x="8284972" y="3708065"/>
            <a:ext cx="211032" cy="369332"/>
          </a:xfrm>
          <a:prstGeom prst="rect">
            <a:avLst/>
          </a:prstGeom>
          <a:noFill/>
        </p:spPr>
        <p:txBody>
          <a:bodyPr wrap="square" rtlCol="0">
            <a:spAutoFit/>
          </a:bodyPr>
          <a:lstStyle/>
          <a:p>
            <a:r>
              <a:rPr lang="en-US" dirty="0" smtClean="0"/>
              <a:t>1</a:t>
            </a:r>
          </a:p>
        </p:txBody>
      </p:sp>
      <p:pic>
        <p:nvPicPr>
          <p:cNvPr id="64" name="Picture 63"/>
          <p:cNvPicPr>
            <a:picLocks noChangeAspect="1"/>
          </p:cNvPicPr>
          <p:nvPr/>
        </p:nvPicPr>
        <p:blipFill>
          <a:blip r:embed="rId3"/>
          <a:stretch>
            <a:fillRect/>
          </a:stretch>
        </p:blipFill>
        <p:spPr>
          <a:xfrm>
            <a:off x="3313382" y="2383258"/>
            <a:ext cx="393192" cy="428082"/>
          </a:xfrm>
          <a:prstGeom prst="rect">
            <a:avLst/>
          </a:prstGeom>
        </p:spPr>
      </p:pic>
      <p:sp>
        <p:nvSpPr>
          <p:cNvPr id="84" name="TextBox 83"/>
          <p:cNvSpPr txBox="1"/>
          <p:nvPr/>
        </p:nvSpPr>
        <p:spPr>
          <a:xfrm>
            <a:off x="8275404" y="2952544"/>
            <a:ext cx="211032" cy="369332"/>
          </a:xfrm>
          <a:prstGeom prst="rect">
            <a:avLst/>
          </a:prstGeom>
          <a:noFill/>
        </p:spPr>
        <p:txBody>
          <a:bodyPr wrap="square" rtlCol="0">
            <a:spAutoFit/>
          </a:bodyPr>
          <a:lstStyle/>
          <a:p>
            <a:r>
              <a:rPr lang="en-US" dirty="0" smtClean="0"/>
              <a:t>0</a:t>
            </a:r>
          </a:p>
        </p:txBody>
      </p:sp>
      <p:sp>
        <p:nvSpPr>
          <p:cNvPr id="77" name="TextBox 76"/>
          <p:cNvSpPr txBox="1"/>
          <p:nvPr/>
        </p:nvSpPr>
        <p:spPr>
          <a:xfrm>
            <a:off x="3705851" y="1068859"/>
            <a:ext cx="211032" cy="369332"/>
          </a:xfrm>
          <a:prstGeom prst="rect">
            <a:avLst/>
          </a:prstGeom>
          <a:noFill/>
        </p:spPr>
        <p:txBody>
          <a:bodyPr wrap="square" rtlCol="0">
            <a:spAutoFit/>
          </a:bodyPr>
          <a:lstStyle/>
          <a:p>
            <a:r>
              <a:rPr lang="en-US" dirty="0" smtClean="0"/>
              <a:t>1</a:t>
            </a:r>
          </a:p>
        </p:txBody>
      </p:sp>
      <p:sp>
        <p:nvSpPr>
          <p:cNvPr id="82" name="TextBox 81"/>
          <p:cNvSpPr txBox="1"/>
          <p:nvPr/>
        </p:nvSpPr>
        <p:spPr>
          <a:xfrm>
            <a:off x="3746894" y="1516479"/>
            <a:ext cx="211032" cy="369332"/>
          </a:xfrm>
          <a:prstGeom prst="rect">
            <a:avLst/>
          </a:prstGeom>
          <a:noFill/>
        </p:spPr>
        <p:txBody>
          <a:bodyPr wrap="square" rtlCol="0">
            <a:spAutoFit/>
          </a:bodyPr>
          <a:lstStyle/>
          <a:p>
            <a:r>
              <a:rPr lang="en-US" dirty="0"/>
              <a:t>2</a:t>
            </a:r>
            <a:endParaRPr lang="en-US" dirty="0" smtClean="0"/>
          </a:p>
        </p:txBody>
      </p:sp>
      <p:pic>
        <p:nvPicPr>
          <p:cNvPr id="83" name="Picture 82"/>
          <p:cNvPicPr>
            <a:picLocks noChangeAspect="1"/>
          </p:cNvPicPr>
          <p:nvPr/>
        </p:nvPicPr>
        <p:blipFill>
          <a:blip r:embed="rId7"/>
          <a:stretch>
            <a:fillRect/>
          </a:stretch>
        </p:blipFill>
        <p:spPr>
          <a:xfrm>
            <a:off x="3918499" y="1147147"/>
            <a:ext cx="417335" cy="245200"/>
          </a:xfrm>
          <a:prstGeom prst="rect">
            <a:avLst/>
          </a:prstGeom>
        </p:spPr>
      </p:pic>
      <p:grpSp>
        <p:nvGrpSpPr>
          <p:cNvPr id="86" name="Group 85"/>
          <p:cNvGrpSpPr/>
          <p:nvPr/>
        </p:nvGrpSpPr>
        <p:grpSpPr>
          <a:xfrm>
            <a:off x="3977434" y="1552541"/>
            <a:ext cx="411480" cy="321628"/>
            <a:chOff x="9422928" y="3132965"/>
            <a:chExt cx="411480" cy="321628"/>
          </a:xfrm>
        </p:grpSpPr>
        <p:pic>
          <p:nvPicPr>
            <p:cNvPr id="87" name="Picture 86"/>
            <p:cNvPicPr>
              <a:picLocks noChangeAspect="1"/>
            </p:cNvPicPr>
            <p:nvPr/>
          </p:nvPicPr>
          <p:blipFill>
            <a:blip r:embed="rId7"/>
            <a:stretch>
              <a:fillRect/>
            </a:stretch>
          </p:blipFill>
          <p:spPr>
            <a:xfrm>
              <a:off x="9422928" y="3132965"/>
              <a:ext cx="411480" cy="241761"/>
            </a:xfrm>
            <a:prstGeom prst="rect">
              <a:avLst/>
            </a:prstGeom>
          </p:spPr>
        </p:pic>
        <p:pic>
          <p:nvPicPr>
            <p:cNvPr id="88" name="Picture 87"/>
            <p:cNvPicPr>
              <a:picLocks noChangeAspect="1"/>
            </p:cNvPicPr>
            <p:nvPr/>
          </p:nvPicPr>
          <p:blipFill>
            <a:blip r:embed="rId8"/>
            <a:stretch>
              <a:fillRect/>
            </a:stretch>
          </p:blipFill>
          <p:spPr>
            <a:xfrm>
              <a:off x="9430185" y="3294859"/>
              <a:ext cx="393192" cy="159734"/>
            </a:xfrm>
            <a:prstGeom prst="rect">
              <a:avLst/>
            </a:prstGeom>
          </p:spPr>
        </p:pic>
      </p:grpSp>
      <p:sp>
        <p:nvSpPr>
          <p:cNvPr id="76" name="TextBox 75"/>
          <p:cNvSpPr txBox="1"/>
          <p:nvPr/>
        </p:nvSpPr>
        <p:spPr>
          <a:xfrm>
            <a:off x="6475686" y="2168492"/>
            <a:ext cx="211032" cy="369332"/>
          </a:xfrm>
          <a:prstGeom prst="rect">
            <a:avLst/>
          </a:prstGeom>
          <a:noFill/>
        </p:spPr>
        <p:txBody>
          <a:bodyPr wrap="square" rtlCol="0">
            <a:spAutoFit/>
          </a:bodyPr>
          <a:lstStyle/>
          <a:p>
            <a:r>
              <a:rPr lang="en-US" dirty="0"/>
              <a:t>2</a:t>
            </a:r>
          </a:p>
        </p:txBody>
      </p:sp>
      <p:sp>
        <p:nvSpPr>
          <p:cNvPr id="81" name="TextBox 80"/>
          <p:cNvSpPr txBox="1"/>
          <p:nvPr/>
        </p:nvSpPr>
        <p:spPr>
          <a:xfrm>
            <a:off x="9083214" y="1241610"/>
            <a:ext cx="2881135" cy="461665"/>
          </a:xfrm>
          <a:prstGeom prst="rect">
            <a:avLst/>
          </a:prstGeom>
          <a:noFill/>
        </p:spPr>
        <p:txBody>
          <a:bodyPr wrap="square" rtlCol="0">
            <a:spAutoFit/>
          </a:bodyPr>
          <a:lstStyle/>
          <a:p>
            <a:r>
              <a:rPr lang="en-US" sz="2400" dirty="0" smtClean="0"/>
              <a:t> </a:t>
            </a:r>
            <a:endParaRPr lang="en-US" sz="2400" dirty="0"/>
          </a:p>
        </p:txBody>
      </p:sp>
      <p:sp>
        <p:nvSpPr>
          <p:cNvPr id="91" name="Left-Right Arrow 90"/>
          <p:cNvSpPr/>
          <p:nvPr/>
        </p:nvSpPr>
        <p:spPr>
          <a:xfrm rot="874875">
            <a:off x="6241654" y="3199915"/>
            <a:ext cx="2391995"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p:cNvGrpSpPr/>
          <p:nvPr/>
        </p:nvGrpSpPr>
        <p:grpSpPr>
          <a:xfrm>
            <a:off x="4676164" y="2196418"/>
            <a:ext cx="411480" cy="321628"/>
            <a:chOff x="9422928" y="3132965"/>
            <a:chExt cx="411480" cy="321628"/>
          </a:xfrm>
        </p:grpSpPr>
        <p:pic>
          <p:nvPicPr>
            <p:cNvPr id="93" name="Picture 92"/>
            <p:cNvPicPr>
              <a:picLocks noChangeAspect="1"/>
            </p:cNvPicPr>
            <p:nvPr/>
          </p:nvPicPr>
          <p:blipFill>
            <a:blip r:embed="rId7"/>
            <a:stretch>
              <a:fillRect/>
            </a:stretch>
          </p:blipFill>
          <p:spPr>
            <a:xfrm>
              <a:off x="9422928" y="3132965"/>
              <a:ext cx="411480" cy="241761"/>
            </a:xfrm>
            <a:prstGeom prst="rect">
              <a:avLst/>
            </a:prstGeom>
          </p:spPr>
        </p:pic>
        <p:pic>
          <p:nvPicPr>
            <p:cNvPr id="94" name="Picture 93"/>
            <p:cNvPicPr>
              <a:picLocks noChangeAspect="1"/>
            </p:cNvPicPr>
            <p:nvPr/>
          </p:nvPicPr>
          <p:blipFill>
            <a:blip r:embed="rId8"/>
            <a:stretch>
              <a:fillRect/>
            </a:stretch>
          </p:blipFill>
          <p:spPr>
            <a:xfrm>
              <a:off x="9430185" y="3294859"/>
              <a:ext cx="393192" cy="159734"/>
            </a:xfrm>
            <a:prstGeom prst="rect">
              <a:avLst/>
            </a:prstGeom>
          </p:spPr>
        </p:pic>
      </p:grpSp>
      <p:sp>
        <p:nvSpPr>
          <p:cNvPr id="95" name="TextBox 94"/>
          <p:cNvSpPr txBox="1"/>
          <p:nvPr/>
        </p:nvSpPr>
        <p:spPr>
          <a:xfrm>
            <a:off x="4746718" y="1830923"/>
            <a:ext cx="211032" cy="369332"/>
          </a:xfrm>
          <a:prstGeom prst="rect">
            <a:avLst/>
          </a:prstGeom>
          <a:noFill/>
        </p:spPr>
        <p:txBody>
          <a:bodyPr wrap="square" rtlCol="0">
            <a:spAutoFit/>
          </a:bodyPr>
          <a:lstStyle/>
          <a:p>
            <a:r>
              <a:rPr lang="en-US" dirty="0" smtClean="0"/>
              <a:t>5</a:t>
            </a:r>
            <a:endParaRPr lang="en-US" dirty="0"/>
          </a:p>
        </p:txBody>
      </p:sp>
      <p:pic>
        <p:nvPicPr>
          <p:cNvPr id="96" name="Picture 95"/>
          <p:cNvPicPr>
            <a:picLocks noChangeAspect="1"/>
          </p:cNvPicPr>
          <p:nvPr/>
        </p:nvPicPr>
        <p:blipFill>
          <a:blip r:embed="rId7"/>
          <a:stretch>
            <a:fillRect/>
          </a:stretch>
        </p:blipFill>
        <p:spPr>
          <a:xfrm>
            <a:off x="4678884" y="2133114"/>
            <a:ext cx="417335" cy="245200"/>
          </a:xfrm>
          <a:prstGeom prst="rect">
            <a:avLst/>
          </a:prstGeom>
        </p:spPr>
      </p:pic>
      <p:sp>
        <p:nvSpPr>
          <p:cNvPr id="13" name="TextBox 12"/>
          <p:cNvSpPr txBox="1"/>
          <p:nvPr/>
        </p:nvSpPr>
        <p:spPr>
          <a:xfrm>
            <a:off x="4745144" y="1817386"/>
            <a:ext cx="224499" cy="369332"/>
          </a:xfrm>
          <a:prstGeom prst="rect">
            <a:avLst/>
          </a:prstGeom>
          <a:noFill/>
        </p:spPr>
        <p:txBody>
          <a:bodyPr wrap="square" rtlCol="0">
            <a:spAutoFit/>
          </a:bodyPr>
          <a:lstStyle/>
          <a:p>
            <a:r>
              <a:rPr lang="en-US" dirty="0" smtClean="0"/>
              <a:t>6</a:t>
            </a:r>
            <a:endParaRPr lang="en-US" dirty="0"/>
          </a:p>
        </p:txBody>
      </p:sp>
      <p:sp>
        <p:nvSpPr>
          <p:cNvPr id="97" name="TextBox 96"/>
          <p:cNvSpPr txBox="1"/>
          <p:nvPr/>
        </p:nvSpPr>
        <p:spPr>
          <a:xfrm>
            <a:off x="4642254" y="3191573"/>
            <a:ext cx="283333" cy="369332"/>
          </a:xfrm>
          <a:prstGeom prst="rect">
            <a:avLst/>
          </a:prstGeom>
          <a:noFill/>
        </p:spPr>
        <p:txBody>
          <a:bodyPr wrap="square" rtlCol="0">
            <a:spAutoFit/>
          </a:bodyPr>
          <a:lstStyle/>
          <a:p>
            <a:r>
              <a:rPr lang="en-US" dirty="0" smtClean="0"/>
              <a:t>0</a:t>
            </a:r>
            <a:endParaRPr lang="en-US" dirty="0"/>
          </a:p>
        </p:txBody>
      </p:sp>
      <p:pic>
        <p:nvPicPr>
          <p:cNvPr id="98" name="Picture 97"/>
          <p:cNvPicPr>
            <a:picLocks noChangeAspect="1"/>
          </p:cNvPicPr>
          <p:nvPr/>
        </p:nvPicPr>
        <p:blipFill>
          <a:blip r:embed="rId7"/>
          <a:stretch>
            <a:fillRect/>
          </a:stretch>
        </p:blipFill>
        <p:spPr>
          <a:xfrm>
            <a:off x="3329559" y="4452478"/>
            <a:ext cx="417335" cy="245200"/>
          </a:xfrm>
          <a:prstGeom prst="rect">
            <a:avLst/>
          </a:prstGeom>
        </p:spPr>
      </p:pic>
      <p:sp>
        <p:nvSpPr>
          <p:cNvPr id="99" name="TextBox 98"/>
          <p:cNvSpPr txBox="1"/>
          <p:nvPr/>
        </p:nvSpPr>
        <p:spPr>
          <a:xfrm>
            <a:off x="3381254" y="4203472"/>
            <a:ext cx="211032" cy="369332"/>
          </a:xfrm>
          <a:prstGeom prst="rect">
            <a:avLst/>
          </a:prstGeom>
          <a:noFill/>
        </p:spPr>
        <p:txBody>
          <a:bodyPr wrap="square" rtlCol="0">
            <a:spAutoFit/>
          </a:bodyPr>
          <a:lstStyle/>
          <a:p>
            <a:r>
              <a:rPr lang="en-US" dirty="0" smtClean="0"/>
              <a:t>4</a:t>
            </a:r>
            <a:endParaRPr lang="en-US" dirty="0"/>
          </a:p>
        </p:txBody>
      </p:sp>
      <p:sp>
        <p:nvSpPr>
          <p:cNvPr id="100" name="TextBox 99"/>
          <p:cNvSpPr txBox="1"/>
          <p:nvPr/>
        </p:nvSpPr>
        <p:spPr>
          <a:xfrm>
            <a:off x="4285480" y="4881212"/>
            <a:ext cx="211032" cy="369332"/>
          </a:xfrm>
          <a:prstGeom prst="rect">
            <a:avLst/>
          </a:prstGeom>
          <a:noFill/>
        </p:spPr>
        <p:txBody>
          <a:bodyPr wrap="square" rtlCol="0">
            <a:spAutoFit/>
          </a:bodyPr>
          <a:lstStyle/>
          <a:p>
            <a:r>
              <a:rPr lang="en-US" dirty="0"/>
              <a:t>2</a:t>
            </a:r>
          </a:p>
        </p:txBody>
      </p:sp>
      <p:grpSp>
        <p:nvGrpSpPr>
          <p:cNvPr id="101" name="Group 100"/>
          <p:cNvGrpSpPr/>
          <p:nvPr/>
        </p:nvGrpSpPr>
        <p:grpSpPr>
          <a:xfrm>
            <a:off x="4170523" y="5196337"/>
            <a:ext cx="436976" cy="342972"/>
            <a:chOff x="9410352" y="3117985"/>
            <a:chExt cx="436976" cy="342972"/>
          </a:xfrm>
        </p:grpSpPr>
        <p:pic>
          <p:nvPicPr>
            <p:cNvPr id="102" name="Picture 101"/>
            <p:cNvPicPr>
              <a:picLocks noChangeAspect="1"/>
            </p:cNvPicPr>
            <p:nvPr/>
          </p:nvPicPr>
          <p:blipFill>
            <a:blip r:embed="rId7"/>
            <a:stretch>
              <a:fillRect/>
            </a:stretch>
          </p:blipFill>
          <p:spPr>
            <a:xfrm>
              <a:off x="9410352" y="3117985"/>
              <a:ext cx="436976" cy="256741"/>
            </a:xfrm>
            <a:prstGeom prst="rect">
              <a:avLst/>
            </a:prstGeom>
          </p:spPr>
        </p:pic>
        <p:pic>
          <p:nvPicPr>
            <p:cNvPr id="103" name="Picture 102"/>
            <p:cNvPicPr>
              <a:picLocks noChangeAspect="1"/>
            </p:cNvPicPr>
            <p:nvPr/>
          </p:nvPicPr>
          <p:blipFill>
            <a:blip r:embed="rId8"/>
            <a:stretch>
              <a:fillRect/>
            </a:stretch>
          </p:blipFill>
          <p:spPr>
            <a:xfrm>
              <a:off x="9422308" y="3295289"/>
              <a:ext cx="407799" cy="165668"/>
            </a:xfrm>
            <a:prstGeom prst="rect">
              <a:avLst/>
            </a:prstGeom>
          </p:spPr>
        </p:pic>
      </p:grpSp>
      <p:sp>
        <p:nvSpPr>
          <p:cNvPr id="104" name="TextBox 103"/>
          <p:cNvSpPr txBox="1"/>
          <p:nvPr/>
        </p:nvSpPr>
        <p:spPr>
          <a:xfrm>
            <a:off x="7085852" y="4564365"/>
            <a:ext cx="211032" cy="369332"/>
          </a:xfrm>
          <a:prstGeom prst="rect">
            <a:avLst/>
          </a:prstGeom>
          <a:noFill/>
        </p:spPr>
        <p:txBody>
          <a:bodyPr wrap="square" rtlCol="0">
            <a:spAutoFit/>
          </a:bodyPr>
          <a:lstStyle/>
          <a:p>
            <a:r>
              <a:rPr lang="en-US" dirty="0"/>
              <a:t>2</a:t>
            </a:r>
          </a:p>
        </p:txBody>
      </p:sp>
      <p:grpSp>
        <p:nvGrpSpPr>
          <p:cNvPr id="105" name="Group 104"/>
          <p:cNvGrpSpPr/>
          <p:nvPr/>
        </p:nvGrpSpPr>
        <p:grpSpPr>
          <a:xfrm>
            <a:off x="6970895" y="4879490"/>
            <a:ext cx="436976" cy="342972"/>
            <a:chOff x="9410352" y="3117985"/>
            <a:chExt cx="436976" cy="342972"/>
          </a:xfrm>
        </p:grpSpPr>
        <p:pic>
          <p:nvPicPr>
            <p:cNvPr id="106" name="Picture 105"/>
            <p:cNvPicPr>
              <a:picLocks noChangeAspect="1"/>
            </p:cNvPicPr>
            <p:nvPr/>
          </p:nvPicPr>
          <p:blipFill>
            <a:blip r:embed="rId7"/>
            <a:stretch>
              <a:fillRect/>
            </a:stretch>
          </p:blipFill>
          <p:spPr>
            <a:xfrm>
              <a:off x="9410352" y="3117985"/>
              <a:ext cx="436976" cy="256741"/>
            </a:xfrm>
            <a:prstGeom prst="rect">
              <a:avLst/>
            </a:prstGeom>
          </p:spPr>
        </p:pic>
        <p:pic>
          <p:nvPicPr>
            <p:cNvPr id="107" name="Picture 106"/>
            <p:cNvPicPr>
              <a:picLocks noChangeAspect="1"/>
            </p:cNvPicPr>
            <p:nvPr/>
          </p:nvPicPr>
          <p:blipFill>
            <a:blip r:embed="rId8"/>
            <a:stretch>
              <a:fillRect/>
            </a:stretch>
          </p:blipFill>
          <p:spPr>
            <a:xfrm>
              <a:off x="9422308" y="3295289"/>
              <a:ext cx="407799" cy="165668"/>
            </a:xfrm>
            <a:prstGeom prst="rect">
              <a:avLst/>
            </a:prstGeom>
          </p:spPr>
        </p:pic>
      </p:grpSp>
      <p:sp>
        <p:nvSpPr>
          <p:cNvPr id="108" name="TextBox 107"/>
          <p:cNvSpPr txBox="1"/>
          <p:nvPr/>
        </p:nvSpPr>
        <p:spPr>
          <a:xfrm>
            <a:off x="5569748" y="4912977"/>
            <a:ext cx="211032" cy="369332"/>
          </a:xfrm>
          <a:prstGeom prst="rect">
            <a:avLst/>
          </a:prstGeom>
          <a:noFill/>
        </p:spPr>
        <p:txBody>
          <a:bodyPr wrap="square" rtlCol="0">
            <a:spAutoFit/>
          </a:bodyPr>
          <a:lstStyle/>
          <a:p>
            <a:r>
              <a:rPr lang="en-US" dirty="0"/>
              <a:t>2</a:t>
            </a:r>
          </a:p>
        </p:txBody>
      </p:sp>
      <p:grpSp>
        <p:nvGrpSpPr>
          <p:cNvPr id="109" name="Group 108"/>
          <p:cNvGrpSpPr/>
          <p:nvPr/>
        </p:nvGrpSpPr>
        <p:grpSpPr>
          <a:xfrm>
            <a:off x="5454791" y="5228102"/>
            <a:ext cx="436976" cy="342972"/>
            <a:chOff x="9410352" y="3117985"/>
            <a:chExt cx="436976" cy="342972"/>
          </a:xfrm>
        </p:grpSpPr>
        <p:pic>
          <p:nvPicPr>
            <p:cNvPr id="110" name="Picture 109"/>
            <p:cNvPicPr>
              <a:picLocks noChangeAspect="1"/>
            </p:cNvPicPr>
            <p:nvPr/>
          </p:nvPicPr>
          <p:blipFill>
            <a:blip r:embed="rId7"/>
            <a:stretch>
              <a:fillRect/>
            </a:stretch>
          </p:blipFill>
          <p:spPr>
            <a:xfrm>
              <a:off x="9410352" y="3117985"/>
              <a:ext cx="436976" cy="256741"/>
            </a:xfrm>
            <a:prstGeom prst="rect">
              <a:avLst/>
            </a:prstGeom>
          </p:spPr>
        </p:pic>
        <p:pic>
          <p:nvPicPr>
            <p:cNvPr id="111" name="Picture 110"/>
            <p:cNvPicPr>
              <a:picLocks noChangeAspect="1"/>
            </p:cNvPicPr>
            <p:nvPr/>
          </p:nvPicPr>
          <p:blipFill>
            <a:blip r:embed="rId8"/>
            <a:stretch>
              <a:fillRect/>
            </a:stretch>
          </p:blipFill>
          <p:spPr>
            <a:xfrm>
              <a:off x="9422308" y="3295289"/>
              <a:ext cx="407799" cy="165668"/>
            </a:xfrm>
            <a:prstGeom prst="rect">
              <a:avLst/>
            </a:prstGeom>
          </p:spPr>
        </p:pic>
      </p:grpSp>
      <p:grpSp>
        <p:nvGrpSpPr>
          <p:cNvPr id="115" name="Group 114"/>
          <p:cNvGrpSpPr/>
          <p:nvPr/>
        </p:nvGrpSpPr>
        <p:grpSpPr>
          <a:xfrm>
            <a:off x="6403911" y="2500534"/>
            <a:ext cx="436976" cy="327982"/>
            <a:chOff x="9410352" y="3117985"/>
            <a:chExt cx="436976" cy="327982"/>
          </a:xfrm>
        </p:grpSpPr>
        <p:pic>
          <p:nvPicPr>
            <p:cNvPr id="116" name="Picture 115"/>
            <p:cNvPicPr>
              <a:picLocks noChangeAspect="1"/>
            </p:cNvPicPr>
            <p:nvPr/>
          </p:nvPicPr>
          <p:blipFill>
            <a:blip r:embed="rId7"/>
            <a:stretch>
              <a:fillRect/>
            </a:stretch>
          </p:blipFill>
          <p:spPr>
            <a:xfrm>
              <a:off x="9410352" y="3117985"/>
              <a:ext cx="436976" cy="256741"/>
            </a:xfrm>
            <a:prstGeom prst="rect">
              <a:avLst/>
            </a:prstGeom>
          </p:spPr>
        </p:pic>
        <p:pic>
          <p:nvPicPr>
            <p:cNvPr id="117" name="Picture 116"/>
            <p:cNvPicPr>
              <a:picLocks noChangeAspect="1"/>
            </p:cNvPicPr>
            <p:nvPr/>
          </p:nvPicPr>
          <p:blipFill>
            <a:blip r:embed="rId8"/>
            <a:stretch>
              <a:fillRect/>
            </a:stretch>
          </p:blipFill>
          <p:spPr>
            <a:xfrm>
              <a:off x="9422308" y="3280299"/>
              <a:ext cx="407799" cy="165668"/>
            </a:xfrm>
            <a:prstGeom prst="rect">
              <a:avLst/>
            </a:prstGeom>
          </p:spPr>
        </p:pic>
      </p:grpSp>
      <p:sp>
        <p:nvSpPr>
          <p:cNvPr id="75" name="Title 245"/>
          <p:cNvSpPr txBox="1">
            <a:spLocks/>
          </p:cNvSpPr>
          <p:nvPr/>
        </p:nvSpPr>
        <p:spPr>
          <a:xfrm>
            <a:off x="7215" y="255671"/>
            <a:ext cx="12354902" cy="929799"/>
          </a:xfrm>
          <a:prstGeom prst="rect">
            <a:avLst/>
          </a:prstGeom>
        </p:spPr>
        <p:txBody>
          <a:bodyPr vert="horz" lIns="91440" tIns="45720" rIns="91440" bIns="45720" rtlCol="0" anchor="b">
            <a:normAutofit fontScale="90000"/>
          </a:bodyPr>
          <a:lstStyle>
            <a:lvl1pPr algn="l" defTabSz="914400" rtl="0" eaLnBrk="1" latinLnBrk="0" hangingPunct="1">
              <a:lnSpc>
                <a:spcPct val="85000"/>
              </a:lnSpc>
              <a:spcBef>
                <a:spcPct val="0"/>
              </a:spcBef>
              <a:buNone/>
              <a:defRPr sz="5400" kern="1200" spc="-50" baseline="0">
                <a:solidFill>
                  <a:schemeClr val="tx1">
                    <a:lumMod val="75000"/>
                    <a:lumOff val="25000"/>
                  </a:schemeClr>
                </a:solidFill>
                <a:latin typeface="Gill Sans" charset="0"/>
                <a:ea typeface="Gill Sans" charset="0"/>
                <a:cs typeface="Gill Sans" charset="0"/>
              </a:defRPr>
            </a:lvl1pPr>
          </a:lstStyle>
          <a:p>
            <a:r>
              <a:rPr lang="en-US" sz="6000" smtClean="0"/>
              <a:t>Packet-switched Payment Channel Network</a:t>
            </a:r>
            <a:endParaRPr lang="en-US" sz="6000" dirty="0"/>
          </a:p>
        </p:txBody>
      </p:sp>
    </p:spTree>
    <p:extLst>
      <p:ext uri="{BB962C8B-B14F-4D97-AF65-F5344CB8AC3E}">
        <p14:creationId xmlns:p14="http://schemas.microsoft.com/office/powerpoint/2010/main" val="540161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grpId="0" nodeType="withEffect">
                                  <p:stCondLst>
                                    <p:cond delay="0"/>
                                  </p:stCondLst>
                                  <p:childTnLst>
                                    <p:set>
                                      <p:cBhvr>
                                        <p:cTn id="6" dur="1" fill="hold">
                                          <p:stCondLst>
                                            <p:cond delay="0"/>
                                          </p:stCondLst>
                                        </p:cTn>
                                        <p:tgtEl>
                                          <p:spTgt spid="84"/>
                                        </p:tgtEl>
                                        <p:attrNameLst>
                                          <p:attrName>style.visibility</p:attrName>
                                        </p:attrNameLst>
                                      </p:cBhvr>
                                      <p:to>
                                        <p:strVal val="hidden"/>
                                      </p:to>
                                    </p:set>
                                  </p:childTnLst>
                                </p:cTn>
                              </p:par>
                            </p:childTnLst>
                          </p:cTn>
                        </p:par>
                        <p:par>
                          <p:cTn id="7" fill="hold">
                            <p:stCondLst>
                              <p:cond delay="0"/>
                            </p:stCondLst>
                            <p:childTnLst>
                              <p:par>
                                <p:cTn id="8" presetID="0" presetClass="path" presetSubtype="0" accel="50000" decel="50000" fill="hold" grpId="0" nodeType="afterEffect">
                                  <p:stCondLst>
                                    <p:cond delay="0"/>
                                  </p:stCondLst>
                                  <p:childTnLst>
                                    <p:animMotion origin="layout" path="M 4.58333E-6 3.33333E-6 C -0.03021 0.05949 -0.06042 0.11921 -0.0362 0.13796 C -0.01185 0.15671 0.07838 0.10532 0.14557 0.11296 C 0.21276 0.12037 0.36705 0.18356 0.36705 0.18379 L 0.36705 0.18356 " pathEditMode="relative" rAng="0" ptsTypes="AAAAA">
                                      <p:cBhvr>
                                        <p:cTn id="9" dur="1000" fill="hold"/>
                                        <p:tgtEl>
                                          <p:spTgt spid="82"/>
                                        </p:tgtEl>
                                        <p:attrNameLst>
                                          <p:attrName>ppt_x</p:attrName>
                                          <p:attrName>ppt_y</p:attrName>
                                        </p:attrNameLst>
                                      </p:cBhvr>
                                      <p:rCtr x="16094" y="9190"/>
                                    </p:animMotion>
                                  </p:childTnLst>
                                </p:cTn>
                              </p:par>
                              <p:par>
                                <p:cTn id="10" presetID="0" presetClass="path" presetSubtype="0" accel="50000" decel="50000" fill="hold" nodeType="withEffect">
                                  <p:stCondLst>
                                    <p:cond delay="0"/>
                                  </p:stCondLst>
                                  <p:childTnLst>
                                    <p:animMotion origin="layout" path="M 0 0 C -0.0302 0.05949 -0.06041 0.11921 -0.03619 0.13796 C -0.01184 0.15671 0.07839 0.10532 0.14558 0.11296 C 0.21276 0.12037 0.36706 0.18356 0.36706 0.18356 L 0.36706 0.18356 " pathEditMode="relative" ptsTypes="AAAAA">
                                      <p:cBhvr>
                                        <p:cTn id="11" dur="1000" fill="hold"/>
                                        <p:tgtEl>
                                          <p:spTgt spid="86"/>
                                        </p:tgtEl>
                                        <p:attrNameLst>
                                          <p:attrName>ppt_x</p:attrName>
                                          <p:attrName>ppt_y</p:attrName>
                                        </p:attrNameLst>
                                      </p:cBhvr>
                                    </p:animMotion>
                                  </p:childTnLst>
                                </p:cTn>
                              </p:par>
                              <p:par>
                                <p:cTn id="12" presetID="1" presetClass="exit" presetSubtype="0" fill="hold" grpId="0" nodeType="withEffect">
                                  <p:stCondLst>
                                    <p:cond delay="500"/>
                                  </p:stCondLst>
                                  <p:childTnLst>
                                    <p:set>
                                      <p:cBhvr>
                                        <p:cTn id="13" dur="1" fill="hold">
                                          <p:stCondLst>
                                            <p:cond delay="0"/>
                                          </p:stCondLst>
                                        </p:cTn>
                                        <p:tgtEl>
                                          <p:spTgt spid="37"/>
                                        </p:tgtEl>
                                        <p:attrNameLst>
                                          <p:attrName>style.visibility</p:attrName>
                                        </p:attrNameLst>
                                      </p:cBhvr>
                                      <p:to>
                                        <p:strVal val="hidden"/>
                                      </p:to>
                                    </p:set>
                                  </p:childTnLst>
                                </p:cTn>
                              </p:par>
                              <p:par>
                                <p:cTn id="14" presetID="1" presetClass="entr" presetSubtype="0" fill="hold" nodeType="withEffect">
                                  <p:stCondLst>
                                    <p:cond delay="500"/>
                                  </p:stCondLst>
                                  <p:childTnLst>
                                    <p:set>
                                      <p:cBhvr>
                                        <p:cTn id="15" dur="1" fill="hold">
                                          <p:stCondLst>
                                            <p:cond delay="0"/>
                                          </p:stCondLst>
                                        </p:cTn>
                                        <p:tgtEl>
                                          <p:spTgt spid="92"/>
                                        </p:tgtEl>
                                        <p:attrNameLst>
                                          <p:attrName>style.visibility</p:attrName>
                                        </p:attrNameLst>
                                      </p:cBhvr>
                                      <p:to>
                                        <p:strVal val="visible"/>
                                      </p:to>
                                    </p:set>
                                  </p:childTnLst>
                                </p:cTn>
                              </p:par>
                              <p:par>
                                <p:cTn id="16" presetID="1" presetClass="entr" presetSubtype="0" fill="hold" grpId="0" nodeType="withEffect">
                                  <p:stCondLst>
                                    <p:cond delay="500"/>
                                  </p:stCondLst>
                                  <p:childTnLst>
                                    <p:set>
                                      <p:cBhvr>
                                        <p:cTn id="17" dur="1" fill="hold">
                                          <p:stCondLst>
                                            <p:cond delay="0"/>
                                          </p:stCondLst>
                                        </p:cTn>
                                        <p:tgtEl>
                                          <p:spTgt spid="95"/>
                                        </p:tgtEl>
                                        <p:attrNameLst>
                                          <p:attrName>style.visibility</p:attrName>
                                        </p:attrNameLst>
                                      </p:cBhvr>
                                      <p:to>
                                        <p:strVal val="visible"/>
                                      </p:to>
                                    </p:set>
                                  </p:childTnLst>
                                </p:cTn>
                              </p:par>
                              <p:par>
                                <p:cTn id="18" presetID="1" presetClass="exit" presetSubtype="0" fill="hold" grpId="0" nodeType="withEffect">
                                  <p:stCondLst>
                                    <p:cond delay="500"/>
                                  </p:stCondLst>
                                  <p:childTnLst>
                                    <p:set>
                                      <p:cBhvr>
                                        <p:cTn id="19" dur="1" fill="hold">
                                          <p:stCondLst>
                                            <p:cond delay="0"/>
                                          </p:stCondLst>
                                        </p:cTn>
                                        <p:tgtEl>
                                          <p:spTgt spid="76"/>
                                        </p:tgtEl>
                                        <p:attrNameLst>
                                          <p:attrName>style.visibility</p:attrName>
                                        </p:attrNameLst>
                                      </p:cBhvr>
                                      <p:to>
                                        <p:strVal val="hidden"/>
                                      </p:to>
                                    </p:set>
                                  </p:childTnLst>
                                </p:cTn>
                              </p:par>
                              <p:par>
                                <p:cTn id="20" presetID="1" presetClass="exit" presetSubtype="0" fill="hold" nodeType="withEffect">
                                  <p:stCondLst>
                                    <p:cond delay="500"/>
                                  </p:stCondLst>
                                  <p:childTnLst>
                                    <p:set>
                                      <p:cBhvr>
                                        <p:cTn id="21" dur="1" fill="hold">
                                          <p:stCondLst>
                                            <p:cond delay="0"/>
                                          </p:stCondLst>
                                        </p:cTn>
                                        <p:tgtEl>
                                          <p:spTgt spid="115"/>
                                        </p:tgtEl>
                                        <p:attrNameLst>
                                          <p:attrName>style.visibility</p:attrName>
                                        </p:attrNameLst>
                                      </p:cBhvr>
                                      <p:to>
                                        <p:strVal val="hidden"/>
                                      </p:to>
                                    </p:set>
                                  </p:childTnLst>
                                </p:cTn>
                              </p:par>
                              <p:par>
                                <p:cTn id="22" presetID="1" presetClass="entr" presetSubtype="0" fill="hold" grpId="0" nodeType="withEffect">
                                  <p:stCondLst>
                                    <p:cond delay="500"/>
                                  </p:stCondLst>
                                  <p:childTnLst>
                                    <p:set>
                                      <p:cBhvr>
                                        <p:cTn id="23" dur="1" fill="hold">
                                          <p:stCondLst>
                                            <p:cond delay="0"/>
                                          </p:stCondLst>
                                        </p:cTn>
                                        <p:tgtEl>
                                          <p:spTgt spid="3"/>
                                        </p:tgtEl>
                                        <p:attrNameLst>
                                          <p:attrName>style.visibility</p:attrName>
                                        </p:attrNameLst>
                                      </p:cBhvr>
                                      <p:to>
                                        <p:strVal val="visible"/>
                                      </p:to>
                                    </p:set>
                                  </p:childTnLst>
                                </p:cTn>
                              </p:par>
                              <p:par>
                                <p:cTn id="24" presetID="1" presetClass="exit" presetSubtype="0" fill="hold" grpId="1" nodeType="withEffect">
                                  <p:stCondLst>
                                    <p:cond delay="500"/>
                                  </p:stCondLst>
                                  <p:childTnLst>
                                    <p:set>
                                      <p:cBhvr>
                                        <p:cTn id="25" dur="1" fill="hold">
                                          <p:stCondLst>
                                            <p:cond delay="0"/>
                                          </p:stCondLst>
                                        </p:cTn>
                                        <p:tgtEl>
                                          <p:spTgt spid="84"/>
                                        </p:tgtEl>
                                        <p:attrNameLst>
                                          <p:attrName>style.visibility</p:attrName>
                                        </p:attrNameLst>
                                      </p:cBhvr>
                                      <p:to>
                                        <p:strVal val="hidden"/>
                                      </p:to>
                                    </p:set>
                                  </p:childTnLst>
                                </p:cTn>
                              </p:par>
                            </p:childTnLst>
                          </p:cTn>
                        </p:par>
                        <p:par>
                          <p:cTn id="26" fill="hold">
                            <p:stCondLst>
                              <p:cond delay="1000"/>
                            </p:stCondLst>
                            <p:childTnLst>
                              <p:par>
                                <p:cTn id="27" presetID="0" presetClass="path" presetSubtype="0" accel="50000" decel="50000" fill="hold" grpId="0" nodeType="afterEffect">
                                  <p:stCondLst>
                                    <p:cond delay="0"/>
                                  </p:stCondLst>
                                  <p:childTnLst>
                                    <p:animMotion origin="layout" path="M 0.00573 0.07106 C -0.02396 0.14398 -0.05352 0.21713 -0.03581 0.24653 C -0.01797 0.27616 0.12318 0.1831 0.1125 0.24815 C 0.10169 0.31319 -0.10872 0.56967 -0.10026 0.63727 C -0.09167 0.70463 0.08477 0.69444 0.16367 0.65301 C 0.24245 0.61134 0.33477 0.43565 0.37279 0.38773 C 0.41094 0.34005 0.39219 0.36597 0.39219 0.3662 " pathEditMode="relative" rAng="0" ptsTypes="AAAAAAA">
                                      <p:cBhvr>
                                        <p:cTn id="28" dur="1000" fill="hold"/>
                                        <p:tgtEl>
                                          <p:spTgt spid="77"/>
                                        </p:tgtEl>
                                        <p:attrNameLst>
                                          <p:attrName>ppt_x</p:attrName>
                                          <p:attrName>ppt_y</p:attrName>
                                        </p:attrNameLst>
                                      </p:cBhvr>
                                      <p:rCtr x="14232" y="30741"/>
                                    </p:animMotion>
                                  </p:childTnLst>
                                </p:cTn>
                              </p:par>
                              <p:par>
                                <p:cTn id="29" presetID="0" presetClass="path" presetSubtype="0" accel="50000" decel="50000" fill="hold" nodeType="withEffect">
                                  <p:stCondLst>
                                    <p:cond delay="0"/>
                                  </p:stCondLst>
                                  <p:childTnLst>
                                    <p:animMotion origin="layout" path="M 0.00143 0.06574 C -0.02825 0.13865 -0.05781 0.2118 -0.0401 0.2412 C -0.02226 0.27083 0.11888 0.17777 0.1082 0.24282 C 0.0974 0.30787 -0.11302 0.56435 -0.10456 0.63194 C -0.09596 0.6993 0.08047 0.68912 0.15938 0.64768 C 0.23815 0.60601 0.33047 0.43032 0.36849 0.3824 C 0.40664 0.33472 0.38789 0.36064 0.38789 0.36087 " pathEditMode="relative" rAng="0" ptsTypes="AAAAAAA">
                                      <p:cBhvr>
                                        <p:cTn id="30" dur="1000" fill="hold"/>
                                        <p:tgtEl>
                                          <p:spTgt spid="83"/>
                                        </p:tgtEl>
                                        <p:attrNameLst>
                                          <p:attrName>ppt_x</p:attrName>
                                          <p:attrName>ppt_y</p:attrName>
                                        </p:attrNameLst>
                                      </p:cBhvr>
                                      <p:rCtr x="14232" y="30741"/>
                                    </p:animMotion>
                                  </p:childTnLst>
                                </p:cTn>
                              </p:par>
                              <p:par>
                                <p:cTn id="31" presetID="1" presetClass="exit" presetSubtype="0" fill="hold" grpId="1" nodeType="withEffect">
                                  <p:stCondLst>
                                    <p:cond delay="500"/>
                                  </p:stCondLst>
                                  <p:childTnLst>
                                    <p:set>
                                      <p:cBhvr>
                                        <p:cTn id="32" dur="1" fill="hold">
                                          <p:stCondLst>
                                            <p:cond delay="0"/>
                                          </p:stCondLst>
                                        </p:cTn>
                                        <p:tgtEl>
                                          <p:spTgt spid="95"/>
                                        </p:tgtEl>
                                        <p:attrNameLst>
                                          <p:attrName>style.visibility</p:attrName>
                                        </p:attrNameLst>
                                      </p:cBhvr>
                                      <p:to>
                                        <p:strVal val="hidden"/>
                                      </p:to>
                                    </p:set>
                                  </p:childTnLst>
                                </p:cTn>
                              </p:par>
                              <p:par>
                                <p:cTn id="33" presetID="1" presetClass="entr" presetSubtype="0" fill="hold" nodeType="withEffect">
                                  <p:stCondLst>
                                    <p:cond delay="500"/>
                                  </p:stCondLst>
                                  <p:childTnLst>
                                    <p:set>
                                      <p:cBhvr>
                                        <p:cTn id="34" dur="1" fill="hold">
                                          <p:stCondLst>
                                            <p:cond delay="0"/>
                                          </p:stCondLst>
                                        </p:cTn>
                                        <p:tgtEl>
                                          <p:spTgt spid="96"/>
                                        </p:tgtEl>
                                        <p:attrNameLst>
                                          <p:attrName>style.visibility</p:attrName>
                                        </p:attrNameLst>
                                      </p:cBhvr>
                                      <p:to>
                                        <p:strVal val="visible"/>
                                      </p:to>
                                    </p:set>
                                  </p:childTnLst>
                                </p:cTn>
                              </p:par>
                              <p:par>
                                <p:cTn id="35" presetID="1" presetClass="entr" presetSubtype="0" fill="hold" grpId="0" nodeType="withEffect">
                                  <p:stCondLst>
                                    <p:cond delay="50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xit" presetSubtype="0" fill="hold" grpId="0" nodeType="withEffect">
                                  <p:stCondLst>
                                    <p:cond delay="500"/>
                                  </p:stCondLst>
                                  <p:childTnLst>
                                    <p:set>
                                      <p:cBhvr>
                                        <p:cTn id="38" dur="1" fill="hold">
                                          <p:stCondLst>
                                            <p:cond delay="0"/>
                                          </p:stCondLst>
                                        </p:cTn>
                                        <p:tgtEl>
                                          <p:spTgt spid="51"/>
                                        </p:tgtEl>
                                        <p:attrNameLst>
                                          <p:attrName>style.visibility</p:attrName>
                                        </p:attrNameLst>
                                      </p:cBhvr>
                                      <p:to>
                                        <p:strVal val="hidden"/>
                                      </p:to>
                                    </p:set>
                                  </p:childTnLst>
                                </p:cTn>
                              </p:par>
                              <p:par>
                                <p:cTn id="39" presetID="1" presetClass="entr" presetSubtype="0" fill="hold" grpId="0" nodeType="withEffect">
                                  <p:stCondLst>
                                    <p:cond delay="500"/>
                                  </p:stCondLst>
                                  <p:childTnLst>
                                    <p:set>
                                      <p:cBhvr>
                                        <p:cTn id="40" dur="1" fill="hold">
                                          <p:stCondLst>
                                            <p:cond delay="0"/>
                                          </p:stCondLst>
                                        </p:cTn>
                                        <p:tgtEl>
                                          <p:spTgt spid="97"/>
                                        </p:tgtEl>
                                        <p:attrNameLst>
                                          <p:attrName>style.visibility</p:attrName>
                                        </p:attrNameLst>
                                      </p:cBhvr>
                                      <p:to>
                                        <p:strVal val="visible"/>
                                      </p:to>
                                    </p:set>
                                  </p:childTnLst>
                                </p:cTn>
                              </p:par>
                              <p:par>
                                <p:cTn id="41" presetID="1" presetClass="exit" presetSubtype="0" fill="hold" nodeType="withEffect">
                                  <p:stCondLst>
                                    <p:cond delay="500"/>
                                  </p:stCondLst>
                                  <p:childTnLst>
                                    <p:set>
                                      <p:cBhvr>
                                        <p:cTn id="42" dur="1" fill="hold">
                                          <p:stCondLst>
                                            <p:cond delay="0"/>
                                          </p:stCondLst>
                                        </p:cTn>
                                        <p:tgtEl>
                                          <p:spTgt spid="44"/>
                                        </p:tgtEl>
                                        <p:attrNameLst>
                                          <p:attrName>style.visibility</p:attrName>
                                        </p:attrNameLst>
                                      </p:cBhvr>
                                      <p:to>
                                        <p:strVal val="hidden"/>
                                      </p:to>
                                    </p:set>
                                  </p:childTnLst>
                                </p:cTn>
                              </p:par>
                              <p:par>
                                <p:cTn id="43" presetID="1" presetClass="entr" presetSubtype="0" fill="hold" nodeType="withEffect">
                                  <p:stCondLst>
                                    <p:cond delay="500"/>
                                  </p:stCondLst>
                                  <p:childTnLst>
                                    <p:set>
                                      <p:cBhvr>
                                        <p:cTn id="44" dur="1" fill="hold">
                                          <p:stCondLst>
                                            <p:cond delay="0"/>
                                          </p:stCondLst>
                                        </p:cTn>
                                        <p:tgtEl>
                                          <p:spTgt spid="98"/>
                                        </p:tgtEl>
                                        <p:attrNameLst>
                                          <p:attrName>style.visibility</p:attrName>
                                        </p:attrNameLst>
                                      </p:cBhvr>
                                      <p:to>
                                        <p:strVal val="visible"/>
                                      </p:to>
                                    </p:set>
                                  </p:childTnLst>
                                </p:cTn>
                              </p:par>
                              <p:par>
                                <p:cTn id="45" presetID="1" presetClass="entr" presetSubtype="0" fill="hold" grpId="0" nodeType="withEffect">
                                  <p:stCondLst>
                                    <p:cond delay="500"/>
                                  </p:stCondLst>
                                  <p:childTnLst>
                                    <p:set>
                                      <p:cBhvr>
                                        <p:cTn id="46" dur="1" fill="hold">
                                          <p:stCondLst>
                                            <p:cond delay="0"/>
                                          </p:stCondLst>
                                        </p:cTn>
                                        <p:tgtEl>
                                          <p:spTgt spid="99"/>
                                        </p:tgtEl>
                                        <p:attrNameLst>
                                          <p:attrName>style.visibility</p:attrName>
                                        </p:attrNameLst>
                                      </p:cBhvr>
                                      <p:to>
                                        <p:strVal val="visible"/>
                                      </p:to>
                                    </p:set>
                                  </p:childTnLst>
                                </p:cTn>
                              </p:par>
                              <p:par>
                                <p:cTn id="47" presetID="1" presetClass="exit" presetSubtype="0" fill="hold" grpId="0" nodeType="withEffect">
                                  <p:stCondLst>
                                    <p:cond delay="500"/>
                                  </p:stCondLst>
                                  <p:childTnLst>
                                    <p:set>
                                      <p:cBhvr>
                                        <p:cTn id="48" dur="1" fill="hold">
                                          <p:stCondLst>
                                            <p:cond delay="0"/>
                                          </p:stCondLst>
                                        </p:cTn>
                                        <p:tgtEl>
                                          <p:spTgt spid="48"/>
                                        </p:tgtEl>
                                        <p:attrNameLst>
                                          <p:attrName>style.visibility</p:attrName>
                                        </p:attrNameLst>
                                      </p:cBhvr>
                                      <p:to>
                                        <p:strVal val="hidden"/>
                                      </p:to>
                                    </p:set>
                                  </p:childTnLst>
                                </p:cTn>
                              </p:par>
                              <p:par>
                                <p:cTn id="49" presetID="1" presetClass="exit" presetSubtype="0" fill="hold" grpId="0" nodeType="withEffect">
                                  <p:stCondLst>
                                    <p:cond delay="500"/>
                                  </p:stCondLst>
                                  <p:childTnLst>
                                    <p:set>
                                      <p:cBhvr>
                                        <p:cTn id="50" dur="1" fill="hold">
                                          <p:stCondLst>
                                            <p:cond delay="0"/>
                                          </p:stCondLst>
                                        </p:cTn>
                                        <p:tgtEl>
                                          <p:spTgt spid="49"/>
                                        </p:tgtEl>
                                        <p:attrNameLst>
                                          <p:attrName>style.visibility</p:attrName>
                                        </p:attrNameLst>
                                      </p:cBhvr>
                                      <p:to>
                                        <p:strVal val="hidden"/>
                                      </p:to>
                                    </p:set>
                                  </p:childTnLst>
                                </p:cTn>
                              </p:par>
                              <p:par>
                                <p:cTn id="51" presetID="1" presetClass="exit" presetSubtype="0" fill="hold" nodeType="withEffect">
                                  <p:stCondLst>
                                    <p:cond delay="500"/>
                                  </p:stCondLst>
                                  <p:childTnLst>
                                    <p:set>
                                      <p:cBhvr>
                                        <p:cTn id="52" dur="1" fill="hold">
                                          <p:stCondLst>
                                            <p:cond delay="0"/>
                                          </p:stCondLst>
                                        </p:cTn>
                                        <p:tgtEl>
                                          <p:spTgt spid="45"/>
                                        </p:tgtEl>
                                        <p:attrNameLst>
                                          <p:attrName>style.visibility</p:attrName>
                                        </p:attrNameLst>
                                      </p:cBhvr>
                                      <p:to>
                                        <p:strVal val="hidden"/>
                                      </p:to>
                                    </p:set>
                                  </p:childTnLst>
                                </p:cTn>
                              </p:par>
                              <p:par>
                                <p:cTn id="53" presetID="1" presetClass="exit" presetSubtype="0" fill="hold" grpId="0" nodeType="withEffect">
                                  <p:stCondLst>
                                    <p:cond delay="500"/>
                                  </p:stCondLst>
                                  <p:childTnLst>
                                    <p:set>
                                      <p:cBhvr>
                                        <p:cTn id="54" dur="1" fill="hold">
                                          <p:stCondLst>
                                            <p:cond delay="0"/>
                                          </p:stCondLst>
                                        </p:cTn>
                                        <p:tgtEl>
                                          <p:spTgt spid="52"/>
                                        </p:tgtEl>
                                        <p:attrNameLst>
                                          <p:attrName>style.visibility</p:attrName>
                                        </p:attrNameLst>
                                      </p:cBhvr>
                                      <p:to>
                                        <p:strVal val="hidden"/>
                                      </p:to>
                                    </p:set>
                                  </p:childTnLst>
                                </p:cTn>
                              </p:par>
                              <p:par>
                                <p:cTn id="55" presetID="1" presetClass="exit" presetSubtype="0" fill="hold" nodeType="withEffect">
                                  <p:stCondLst>
                                    <p:cond delay="500"/>
                                  </p:stCondLst>
                                  <p:childTnLst>
                                    <p:set>
                                      <p:cBhvr>
                                        <p:cTn id="56" dur="1" fill="hold">
                                          <p:stCondLst>
                                            <p:cond delay="0"/>
                                          </p:stCondLst>
                                        </p:cTn>
                                        <p:tgtEl>
                                          <p:spTgt spid="46"/>
                                        </p:tgtEl>
                                        <p:attrNameLst>
                                          <p:attrName>style.visibility</p:attrName>
                                        </p:attrNameLst>
                                      </p:cBhvr>
                                      <p:to>
                                        <p:strVal val="hidden"/>
                                      </p:to>
                                    </p:set>
                                  </p:childTnLst>
                                </p:cTn>
                              </p:par>
                              <p:par>
                                <p:cTn id="57" presetID="1" presetClass="exit" presetSubtype="0" fill="hold" grpId="0" nodeType="withEffect">
                                  <p:stCondLst>
                                    <p:cond delay="500"/>
                                  </p:stCondLst>
                                  <p:childTnLst>
                                    <p:set>
                                      <p:cBhvr>
                                        <p:cTn id="58" dur="1" fill="hold">
                                          <p:stCondLst>
                                            <p:cond delay="0"/>
                                          </p:stCondLst>
                                        </p:cTn>
                                        <p:tgtEl>
                                          <p:spTgt spid="50"/>
                                        </p:tgtEl>
                                        <p:attrNameLst>
                                          <p:attrName>style.visibility</p:attrName>
                                        </p:attrNameLst>
                                      </p:cBhvr>
                                      <p:to>
                                        <p:strVal val="hidden"/>
                                      </p:to>
                                    </p:set>
                                  </p:childTnLst>
                                </p:cTn>
                              </p:par>
                              <p:par>
                                <p:cTn id="59" presetID="1" presetClass="exit" presetSubtype="0" fill="hold" nodeType="withEffect">
                                  <p:stCondLst>
                                    <p:cond delay="500"/>
                                  </p:stCondLst>
                                  <p:childTnLst>
                                    <p:set>
                                      <p:cBhvr>
                                        <p:cTn id="60" dur="1" fill="hold">
                                          <p:stCondLst>
                                            <p:cond delay="0"/>
                                          </p:stCondLst>
                                        </p:cTn>
                                        <p:tgtEl>
                                          <p:spTgt spid="41"/>
                                        </p:tgtEl>
                                        <p:attrNameLst>
                                          <p:attrName>style.visibility</p:attrName>
                                        </p:attrNameLst>
                                      </p:cBhvr>
                                      <p:to>
                                        <p:strVal val="hidden"/>
                                      </p:to>
                                    </p:set>
                                  </p:childTnLst>
                                </p:cTn>
                              </p:par>
                              <p:par>
                                <p:cTn id="61" presetID="1" presetClass="entr" presetSubtype="0" fill="hold" grpId="0" nodeType="withEffect">
                                  <p:stCondLst>
                                    <p:cond delay="500"/>
                                  </p:stCondLst>
                                  <p:childTnLst>
                                    <p:set>
                                      <p:cBhvr>
                                        <p:cTn id="62" dur="1" fill="hold">
                                          <p:stCondLst>
                                            <p:cond delay="0"/>
                                          </p:stCondLst>
                                        </p:cTn>
                                        <p:tgtEl>
                                          <p:spTgt spid="100"/>
                                        </p:tgtEl>
                                        <p:attrNameLst>
                                          <p:attrName>style.visibility</p:attrName>
                                        </p:attrNameLst>
                                      </p:cBhvr>
                                      <p:to>
                                        <p:strVal val="visible"/>
                                      </p:to>
                                    </p:set>
                                  </p:childTnLst>
                                </p:cTn>
                              </p:par>
                              <p:par>
                                <p:cTn id="63" presetID="1" presetClass="entr" presetSubtype="0" fill="hold" nodeType="withEffect">
                                  <p:stCondLst>
                                    <p:cond delay="500"/>
                                  </p:stCondLst>
                                  <p:childTnLst>
                                    <p:set>
                                      <p:cBhvr>
                                        <p:cTn id="64" dur="1" fill="hold">
                                          <p:stCondLst>
                                            <p:cond delay="0"/>
                                          </p:stCondLst>
                                        </p:cTn>
                                        <p:tgtEl>
                                          <p:spTgt spid="101"/>
                                        </p:tgtEl>
                                        <p:attrNameLst>
                                          <p:attrName>style.visibility</p:attrName>
                                        </p:attrNameLst>
                                      </p:cBhvr>
                                      <p:to>
                                        <p:strVal val="visible"/>
                                      </p:to>
                                    </p:set>
                                  </p:childTnLst>
                                </p:cTn>
                              </p:par>
                              <p:par>
                                <p:cTn id="65" presetID="1" presetClass="entr" presetSubtype="0" fill="hold" grpId="0" nodeType="withEffect">
                                  <p:stCondLst>
                                    <p:cond delay="500"/>
                                  </p:stCondLst>
                                  <p:childTnLst>
                                    <p:set>
                                      <p:cBhvr>
                                        <p:cTn id="66" dur="1" fill="hold">
                                          <p:stCondLst>
                                            <p:cond delay="0"/>
                                          </p:stCondLst>
                                        </p:cTn>
                                        <p:tgtEl>
                                          <p:spTgt spid="104"/>
                                        </p:tgtEl>
                                        <p:attrNameLst>
                                          <p:attrName>style.visibility</p:attrName>
                                        </p:attrNameLst>
                                      </p:cBhvr>
                                      <p:to>
                                        <p:strVal val="visible"/>
                                      </p:to>
                                    </p:set>
                                  </p:childTnLst>
                                </p:cTn>
                              </p:par>
                              <p:par>
                                <p:cTn id="67" presetID="1" presetClass="entr" presetSubtype="0" fill="hold" nodeType="withEffect">
                                  <p:stCondLst>
                                    <p:cond delay="500"/>
                                  </p:stCondLst>
                                  <p:childTnLst>
                                    <p:set>
                                      <p:cBhvr>
                                        <p:cTn id="68" dur="1" fill="hold">
                                          <p:stCondLst>
                                            <p:cond delay="0"/>
                                          </p:stCondLst>
                                        </p:cTn>
                                        <p:tgtEl>
                                          <p:spTgt spid="105"/>
                                        </p:tgtEl>
                                        <p:attrNameLst>
                                          <p:attrName>style.visibility</p:attrName>
                                        </p:attrNameLst>
                                      </p:cBhvr>
                                      <p:to>
                                        <p:strVal val="visible"/>
                                      </p:to>
                                    </p:set>
                                  </p:childTnLst>
                                </p:cTn>
                              </p:par>
                              <p:par>
                                <p:cTn id="69" presetID="1" presetClass="entr" presetSubtype="0" fill="hold" grpId="0" nodeType="withEffect">
                                  <p:stCondLst>
                                    <p:cond delay="500"/>
                                  </p:stCondLst>
                                  <p:childTnLst>
                                    <p:set>
                                      <p:cBhvr>
                                        <p:cTn id="70" dur="1" fill="hold">
                                          <p:stCondLst>
                                            <p:cond delay="0"/>
                                          </p:stCondLst>
                                        </p:cTn>
                                        <p:tgtEl>
                                          <p:spTgt spid="108"/>
                                        </p:tgtEl>
                                        <p:attrNameLst>
                                          <p:attrName>style.visibility</p:attrName>
                                        </p:attrNameLst>
                                      </p:cBhvr>
                                      <p:to>
                                        <p:strVal val="visible"/>
                                      </p:to>
                                    </p:set>
                                  </p:childTnLst>
                                </p:cTn>
                              </p:par>
                              <p:par>
                                <p:cTn id="71" presetID="1" presetClass="entr" presetSubtype="0" fill="hold" nodeType="withEffect">
                                  <p:stCondLst>
                                    <p:cond delay="500"/>
                                  </p:stCondLst>
                                  <p:childTnLst>
                                    <p:set>
                                      <p:cBhvr>
                                        <p:cTn id="72"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7" grpId="0"/>
      <p:bldP spid="48" grpId="0"/>
      <p:bldP spid="49" grpId="0"/>
      <p:bldP spid="50" grpId="0"/>
      <p:bldP spid="51" grpId="0"/>
      <p:bldP spid="52" grpId="0"/>
      <p:bldP spid="84" grpId="0"/>
      <p:bldP spid="84" grpId="1"/>
      <p:bldP spid="77" grpId="0"/>
      <p:bldP spid="82" grpId="0"/>
      <p:bldP spid="76" grpId="0"/>
      <p:bldP spid="95" grpId="0"/>
      <p:bldP spid="95" grpId="1"/>
      <p:bldP spid="13" grpId="0"/>
      <p:bldP spid="97" grpId="0"/>
      <p:bldP spid="99" grpId="0"/>
      <p:bldP spid="100" grpId="0"/>
      <p:bldP spid="104" grpId="0"/>
      <p:bldP spid="10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Picture 89"/>
          <p:cNvPicPr>
            <a:picLocks noChangeAspect="1"/>
          </p:cNvPicPr>
          <p:nvPr/>
        </p:nvPicPr>
        <p:blipFill>
          <a:blip r:embed="rId3"/>
          <a:stretch>
            <a:fillRect/>
          </a:stretch>
        </p:blipFill>
        <p:spPr>
          <a:xfrm>
            <a:off x="6672469" y="3400501"/>
            <a:ext cx="417335" cy="245200"/>
          </a:xfrm>
          <a:prstGeom prst="rect">
            <a:avLst/>
          </a:prstGeom>
        </p:spPr>
      </p:pic>
      <p:grpSp>
        <p:nvGrpSpPr>
          <p:cNvPr id="67" name="Group 66"/>
          <p:cNvGrpSpPr/>
          <p:nvPr/>
        </p:nvGrpSpPr>
        <p:grpSpPr>
          <a:xfrm>
            <a:off x="3585701" y="3098063"/>
            <a:ext cx="402336" cy="602304"/>
            <a:chOff x="7081156" y="4617720"/>
            <a:chExt cx="402336" cy="602304"/>
          </a:xfrm>
        </p:grpSpPr>
        <p:pic>
          <p:nvPicPr>
            <p:cNvPr id="70" name="Picture 69"/>
            <p:cNvPicPr>
              <a:picLocks noChangeAspect="1"/>
            </p:cNvPicPr>
            <p:nvPr/>
          </p:nvPicPr>
          <p:blipFill>
            <a:blip r:embed="rId4"/>
            <a:stretch>
              <a:fillRect/>
            </a:stretch>
          </p:blipFill>
          <p:spPr>
            <a:xfrm>
              <a:off x="7081156" y="4984812"/>
              <a:ext cx="402336" cy="235212"/>
            </a:xfrm>
            <a:prstGeom prst="rect">
              <a:avLst/>
            </a:prstGeom>
          </p:spPr>
        </p:pic>
        <p:pic>
          <p:nvPicPr>
            <p:cNvPr id="73" name="Picture 72"/>
            <p:cNvPicPr>
              <a:picLocks noChangeAspect="1"/>
            </p:cNvPicPr>
            <p:nvPr/>
          </p:nvPicPr>
          <p:blipFill>
            <a:blip r:embed="rId5"/>
            <a:stretch>
              <a:fillRect/>
            </a:stretch>
          </p:blipFill>
          <p:spPr>
            <a:xfrm>
              <a:off x="7084839" y="4617720"/>
              <a:ext cx="394741" cy="429768"/>
            </a:xfrm>
            <a:prstGeom prst="rect">
              <a:avLst/>
            </a:prstGeom>
          </p:spPr>
        </p:pic>
      </p:grpSp>
      <p:pic>
        <p:nvPicPr>
          <p:cNvPr id="62" name="Picture 61"/>
          <p:cNvPicPr>
            <a:picLocks noChangeAspect="1"/>
          </p:cNvPicPr>
          <p:nvPr/>
        </p:nvPicPr>
        <p:blipFill>
          <a:blip r:embed="rId5"/>
          <a:stretch>
            <a:fillRect/>
          </a:stretch>
        </p:blipFill>
        <p:spPr>
          <a:xfrm>
            <a:off x="4963603" y="3210075"/>
            <a:ext cx="393192" cy="428082"/>
          </a:xfrm>
          <a:prstGeom prst="rect">
            <a:avLst/>
          </a:prstGeom>
        </p:spPr>
      </p:pic>
      <p:sp>
        <p:nvSpPr>
          <p:cNvPr id="246" name="Title 245"/>
          <p:cNvSpPr>
            <a:spLocks noGrp="1"/>
          </p:cNvSpPr>
          <p:nvPr>
            <p:ph type="title" idx="4294967295"/>
          </p:nvPr>
        </p:nvSpPr>
        <p:spPr>
          <a:xfrm>
            <a:off x="719431" y="149172"/>
            <a:ext cx="10058400" cy="1012825"/>
          </a:xfrm>
        </p:spPr>
        <p:txBody>
          <a:bodyPr>
            <a:normAutofit/>
          </a:bodyPr>
          <a:lstStyle/>
          <a:p>
            <a:r>
              <a:rPr lang="en-US" sz="6000" dirty="0" smtClean="0"/>
              <a:t>Supporting Large Payments</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z="2400" smtClean="0"/>
              <a:t>29</a:t>
            </a:fld>
            <a:endParaRPr lang="en-US" sz="2400"/>
          </a:p>
        </p:txBody>
      </p:sp>
      <p:pic>
        <p:nvPicPr>
          <p:cNvPr id="6" name="Picture 5">
            <a:extLst>
              <a:ext uri="{FF2B5EF4-FFF2-40B4-BE49-F238E27FC236}">
                <a16:creationId xmlns:a16="http://schemas.microsoft.com/office/drawing/2014/main" xmlns="" id="{02A858C7-85E0-9D4A-AB1B-7E28CCCF2109}"/>
              </a:ext>
            </a:extLst>
          </p:cNvPr>
          <p:cNvPicPr>
            <a:picLocks noChangeAspect="1"/>
          </p:cNvPicPr>
          <p:nvPr/>
        </p:nvPicPr>
        <p:blipFill>
          <a:blip r:embed="rId6">
            <a:duotone>
              <a:srgbClr val="4472C4">
                <a:shade val="45000"/>
                <a:satMod val="135000"/>
              </a:srgbClr>
              <a:prstClr val="white"/>
            </a:duotone>
          </a:blip>
          <a:stretch>
            <a:fillRect/>
          </a:stretch>
        </p:blipFill>
        <p:spPr>
          <a:xfrm>
            <a:off x="2386269" y="2672371"/>
            <a:ext cx="1140280" cy="1588651"/>
          </a:xfrm>
          <a:prstGeom prst="rect">
            <a:avLst/>
          </a:prstGeom>
        </p:spPr>
      </p:pic>
      <p:pic>
        <p:nvPicPr>
          <p:cNvPr id="8" name="Picture 7">
            <a:extLst>
              <a:ext uri="{FF2B5EF4-FFF2-40B4-BE49-F238E27FC236}">
                <a16:creationId xmlns:a16="http://schemas.microsoft.com/office/drawing/2014/main" xmlns="" id="{5A304E72-C5D0-B248-96DF-73359A86783F}"/>
              </a:ext>
            </a:extLst>
          </p:cNvPr>
          <p:cNvPicPr>
            <a:picLocks noChangeAspect="1"/>
          </p:cNvPicPr>
          <p:nvPr/>
        </p:nvPicPr>
        <p:blipFill>
          <a:blip r:embed="rId6">
            <a:duotone>
              <a:srgbClr val="ED7D31">
                <a:shade val="45000"/>
                <a:satMod val="135000"/>
              </a:srgbClr>
              <a:prstClr val="white"/>
            </a:duotone>
          </a:blip>
          <a:stretch>
            <a:fillRect/>
          </a:stretch>
        </p:blipFill>
        <p:spPr>
          <a:xfrm>
            <a:off x="8407644" y="3490295"/>
            <a:ext cx="1046279" cy="1293135"/>
          </a:xfrm>
          <a:prstGeom prst="rect">
            <a:avLst/>
          </a:prstGeom>
        </p:spPr>
      </p:pic>
      <p:sp>
        <p:nvSpPr>
          <p:cNvPr id="7" name="TextBox 6"/>
          <p:cNvSpPr txBox="1"/>
          <p:nvPr/>
        </p:nvSpPr>
        <p:spPr>
          <a:xfrm>
            <a:off x="2562711" y="2325013"/>
            <a:ext cx="787395" cy="461665"/>
          </a:xfrm>
          <a:prstGeom prst="rect">
            <a:avLst/>
          </a:prstGeom>
          <a:noFill/>
        </p:spPr>
        <p:txBody>
          <a:bodyPr wrap="none" rtlCol="0">
            <a:spAutoFit/>
          </a:bodyPr>
          <a:lstStyle/>
          <a:p>
            <a:r>
              <a:rPr lang="en-US" sz="2400" dirty="0" smtClean="0"/>
              <a:t>Alice</a:t>
            </a:r>
            <a:endParaRPr lang="en-US" sz="2400" dirty="0"/>
          </a:p>
        </p:txBody>
      </p:sp>
      <p:sp>
        <p:nvSpPr>
          <p:cNvPr id="9" name="TextBox 8"/>
          <p:cNvSpPr txBox="1"/>
          <p:nvPr/>
        </p:nvSpPr>
        <p:spPr>
          <a:xfrm>
            <a:off x="8430103" y="3076091"/>
            <a:ext cx="675185" cy="461665"/>
          </a:xfrm>
          <a:prstGeom prst="rect">
            <a:avLst/>
          </a:prstGeom>
          <a:noFill/>
        </p:spPr>
        <p:txBody>
          <a:bodyPr wrap="none" rtlCol="0">
            <a:spAutoFit/>
          </a:bodyPr>
          <a:lstStyle/>
          <a:p>
            <a:r>
              <a:rPr lang="en-US" sz="2400" dirty="0" smtClean="0"/>
              <a:t>Bob</a:t>
            </a:r>
            <a:endParaRPr lang="en-US" sz="2400" dirty="0"/>
          </a:p>
        </p:txBody>
      </p:sp>
      <p:grpSp>
        <p:nvGrpSpPr>
          <p:cNvPr id="12" name="Group 11"/>
          <p:cNvGrpSpPr/>
          <p:nvPr/>
        </p:nvGrpSpPr>
        <p:grpSpPr>
          <a:xfrm>
            <a:off x="5556311" y="2994505"/>
            <a:ext cx="753393" cy="1020758"/>
            <a:chOff x="5691651" y="1952452"/>
            <a:chExt cx="753393" cy="1020758"/>
          </a:xfrm>
          <a:solidFill>
            <a:schemeClr val="accent3">
              <a:lumMod val="75000"/>
            </a:schemeClr>
          </a:solidFill>
        </p:grpSpPr>
        <p:sp>
          <p:nvSpPr>
            <p:cNvPr id="10" name="Oval 9"/>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Delay 10"/>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5" name="TextBox 24"/>
          <p:cNvSpPr txBox="1"/>
          <p:nvPr/>
        </p:nvSpPr>
        <p:spPr>
          <a:xfrm>
            <a:off x="5403055" y="2303994"/>
            <a:ext cx="1059906" cy="461665"/>
          </a:xfrm>
          <a:prstGeom prst="rect">
            <a:avLst/>
          </a:prstGeom>
          <a:noFill/>
        </p:spPr>
        <p:txBody>
          <a:bodyPr wrap="none" rtlCol="0">
            <a:spAutoFit/>
          </a:bodyPr>
          <a:lstStyle/>
          <a:p>
            <a:r>
              <a:rPr lang="en-US" sz="2400" dirty="0" smtClean="0"/>
              <a:t>Charlie</a:t>
            </a:r>
            <a:endParaRPr lang="en-US" sz="2400" dirty="0"/>
          </a:p>
        </p:txBody>
      </p:sp>
      <p:sp>
        <p:nvSpPr>
          <p:cNvPr id="55" name="Left-Right Arrow 54"/>
          <p:cNvSpPr/>
          <p:nvPr/>
        </p:nvSpPr>
        <p:spPr>
          <a:xfrm>
            <a:off x="3577648" y="3787126"/>
            <a:ext cx="1840249" cy="14630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p:cNvSpPr/>
          <p:nvPr/>
        </p:nvSpPr>
        <p:spPr>
          <a:xfrm rot="874875">
            <a:off x="6524863" y="4006798"/>
            <a:ext cx="1961030" cy="16240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659549" y="2672371"/>
            <a:ext cx="211032" cy="369332"/>
          </a:xfrm>
          <a:prstGeom prst="rect">
            <a:avLst/>
          </a:prstGeom>
          <a:noFill/>
        </p:spPr>
        <p:txBody>
          <a:bodyPr wrap="square" rtlCol="0">
            <a:spAutoFit/>
          </a:bodyPr>
          <a:lstStyle/>
          <a:p>
            <a:r>
              <a:rPr lang="en-US" dirty="0" smtClean="0"/>
              <a:t>6</a:t>
            </a:r>
            <a:endParaRPr lang="en-US" dirty="0"/>
          </a:p>
        </p:txBody>
      </p:sp>
      <p:sp>
        <p:nvSpPr>
          <p:cNvPr id="37" name="TextBox 36"/>
          <p:cNvSpPr txBox="1"/>
          <p:nvPr/>
        </p:nvSpPr>
        <p:spPr>
          <a:xfrm>
            <a:off x="5013731" y="2850897"/>
            <a:ext cx="211032" cy="369332"/>
          </a:xfrm>
          <a:prstGeom prst="rect">
            <a:avLst/>
          </a:prstGeom>
          <a:noFill/>
        </p:spPr>
        <p:txBody>
          <a:bodyPr wrap="square" rtlCol="0">
            <a:spAutoFit/>
          </a:bodyPr>
          <a:lstStyle/>
          <a:p>
            <a:r>
              <a:rPr lang="en-US" dirty="0"/>
              <a:t>3</a:t>
            </a:r>
          </a:p>
        </p:txBody>
      </p:sp>
      <p:sp>
        <p:nvSpPr>
          <p:cNvPr id="47" name="TextBox 46"/>
          <p:cNvSpPr txBox="1"/>
          <p:nvPr/>
        </p:nvSpPr>
        <p:spPr>
          <a:xfrm>
            <a:off x="6753981" y="3029883"/>
            <a:ext cx="211032" cy="369332"/>
          </a:xfrm>
          <a:prstGeom prst="rect">
            <a:avLst/>
          </a:prstGeom>
          <a:noFill/>
        </p:spPr>
        <p:txBody>
          <a:bodyPr wrap="square" rtlCol="0">
            <a:spAutoFit/>
          </a:bodyPr>
          <a:lstStyle/>
          <a:p>
            <a:r>
              <a:rPr lang="en-US" dirty="0"/>
              <a:t>2</a:t>
            </a:r>
          </a:p>
        </p:txBody>
      </p:sp>
      <p:sp>
        <p:nvSpPr>
          <p:cNvPr id="72" name="TextBox 71"/>
          <p:cNvSpPr txBox="1"/>
          <p:nvPr/>
        </p:nvSpPr>
        <p:spPr>
          <a:xfrm>
            <a:off x="6573348" y="2943615"/>
            <a:ext cx="180633" cy="369332"/>
          </a:xfrm>
          <a:prstGeom prst="rect">
            <a:avLst/>
          </a:prstGeom>
          <a:noFill/>
        </p:spPr>
        <p:txBody>
          <a:bodyPr wrap="square" rtlCol="0">
            <a:spAutoFit/>
          </a:bodyPr>
          <a:lstStyle/>
          <a:p>
            <a:endParaRPr lang="en-US" dirty="0"/>
          </a:p>
        </p:txBody>
      </p:sp>
      <p:sp>
        <p:nvSpPr>
          <p:cNvPr id="84" name="TextBox 83"/>
          <p:cNvSpPr txBox="1"/>
          <p:nvPr/>
        </p:nvSpPr>
        <p:spPr>
          <a:xfrm>
            <a:off x="8235965" y="3787126"/>
            <a:ext cx="211032" cy="369332"/>
          </a:xfrm>
          <a:prstGeom prst="rect">
            <a:avLst/>
          </a:prstGeom>
          <a:noFill/>
        </p:spPr>
        <p:txBody>
          <a:bodyPr wrap="square" rtlCol="0">
            <a:spAutoFit/>
          </a:bodyPr>
          <a:lstStyle/>
          <a:p>
            <a:r>
              <a:rPr lang="en-US" dirty="0" smtClean="0"/>
              <a:t>0</a:t>
            </a:r>
          </a:p>
        </p:txBody>
      </p:sp>
      <p:sp>
        <p:nvSpPr>
          <p:cNvPr id="96" name="TextBox 95"/>
          <p:cNvSpPr txBox="1"/>
          <p:nvPr/>
        </p:nvSpPr>
        <p:spPr>
          <a:xfrm>
            <a:off x="5732666" y="1217205"/>
            <a:ext cx="5026940" cy="1200329"/>
          </a:xfrm>
          <a:prstGeom prst="rect">
            <a:avLst/>
          </a:prstGeom>
          <a:noFill/>
        </p:spPr>
        <p:txBody>
          <a:bodyPr wrap="square" rtlCol="0">
            <a:spAutoFit/>
          </a:bodyPr>
          <a:lstStyle/>
          <a:p>
            <a:r>
              <a:rPr lang="en-US" sz="2400" dirty="0" smtClean="0"/>
              <a:t>Alice needs to send 30 coins to Bob</a:t>
            </a:r>
          </a:p>
          <a:p>
            <a:r>
              <a:rPr lang="en-US" sz="2400" dirty="0" smtClean="0"/>
              <a:t>Bob needs to send 30 coins to Alice</a:t>
            </a:r>
          </a:p>
          <a:p>
            <a:r>
              <a:rPr lang="en-US" sz="2400" dirty="0" smtClean="0"/>
              <a:t> </a:t>
            </a:r>
            <a:endParaRPr lang="en-US" sz="2400" dirty="0"/>
          </a:p>
        </p:txBody>
      </p:sp>
      <p:grpSp>
        <p:nvGrpSpPr>
          <p:cNvPr id="68" name="Group 67"/>
          <p:cNvGrpSpPr/>
          <p:nvPr/>
        </p:nvGrpSpPr>
        <p:grpSpPr>
          <a:xfrm>
            <a:off x="6682206" y="3361925"/>
            <a:ext cx="436976" cy="327982"/>
            <a:chOff x="9410352" y="3117985"/>
            <a:chExt cx="436976" cy="327982"/>
          </a:xfrm>
        </p:grpSpPr>
        <p:pic>
          <p:nvPicPr>
            <p:cNvPr id="69" name="Picture 68"/>
            <p:cNvPicPr>
              <a:picLocks noChangeAspect="1"/>
            </p:cNvPicPr>
            <p:nvPr/>
          </p:nvPicPr>
          <p:blipFill>
            <a:blip r:embed="rId3"/>
            <a:stretch>
              <a:fillRect/>
            </a:stretch>
          </p:blipFill>
          <p:spPr>
            <a:xfrm>
              <a:off x="9410352" y="3117985"/>
              <a:ext cx="436976" cy="256741"/>
            </a:xfrm>
            <a:prstGeom prst="rect">
              <a:avLst/>
            </a:prstGeom>
          </p:spPr>
        </p:pic>
        <p:pic>
          <p:nvPicPr>
            <p:cNvPr id="71" name="Picture 70"/>
            <p:cNvPicPr>
              <a:picLocks noChangeAspect="1"/>
            </p:cNvPicPr>
            <p:nvPr/>
          </p:nvPicPr>
          <p:blipFill>
            <a:blip r:embed="rId7"/>
            <a:stretch>
              <a:fillRect/>
            </a:stretch>
          </p:blipFill>
          <p:spPr>
            <a:xfrm>
              <a:off x="9422308" y="3280299"/>
              <a:ext cx="407799" cy="165668"/>
            </a:xfrm>
            <a:prstGeom prst="rect">
              <a:avLst/>
            </a:prstGeom>
          </p:spPr>
        </p:pic>
      </p:grpSp>
      <p:pic>
        <p:nvPicPr>
          <p:cNvPr id="66" name="Picture 65"/>
          <p:cNvPicPr>
            <a:picLocks noChangeAspect="1"/>
          </p:cNvPicPr>
          <p:nvPr/>
        </p:nvPicPr>
        <p:blipFill>
          <a:blip r:embed="rId3"/>
          <a:stretch>
            <a:fillRect/>
          </a:stretch>
        </p:blipFill>
        <p:spPr>
          <a:xfrm>
            <a:off x="3579160" y="3042559"/>
            <a:ext cx="417335" cy="245200"/>
          </a:xfrm>
          <a:prstGeom prst="rect">
            <a:avLst/>
          </a:prstGeom>
        </p:spPr>
      </p:pic>
      <p:sp>
        <p:nvSpPr>
          <p:cNvPr id="2" name="Rectangular Callout 1"/>
          <p:cNvSpPr/>
          <p:nvPr/>
        </p:nvSpPr>
        <p:spPr>
          <a:xfrm>
            <a:off x="947384" y="1754879"/>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0/30 sent</a:t>
            </a:r>
            <a:endParaRPr lang="en-US" dirty="0"/>
          </a:p>
        </p:txBody>
      </p:sp>
      <p:sp>
        <p:nvSpPr>
          <p:cNvPr id="87" name="Rectangular Callout 86"/>
          <p:cNvSpPr/>
          <p:nvPr/>
        </p:nvSpPr>
        <p:spPr>
          <a:xfrm>
            <a:off x="9500806" y="2833518"/>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0/30 sent</a:t>
            </a:r>
            <a:endParaRPr lang="en-US" dirty="0"/>
          </a:p>
        </p:txBody>
      </p:sp>
      <p:pic>
        <p:nvPicPr>
          <p:cNvPr id="89" name="Picture 88"/>
          <p:cNvPicPr>
            <a:picLocks noChangeAspect="1"/>
          </p:cNvPicPr>
          <p:nvPr/>
        </p:nvPicPr>
        <p:blipFill>
          <a:blip r:embed="rId3"/>
          <a:stretch>
            <a:fillRect/>
          </a:stretch>
        </p:blipFill>
        <p:spPr>
          <a:xfrm>
            <a:off x="4953450" y="3146137"/>
            <a:ext cx="408394" cy="239946"/>
          </a:xfrm>
          <a:prstGeom prst="rect">
            <a:avLst/>
          </a:prstGeom>
        </p:spPr>
      </p:pic>
      <p:sp>
        <p:nvSpPr>
          <p:cNvPr id="94" name="TextBox 93"/>
          <p:cNvSpPr txBox="1"/>
          <p:nvPr/>
        </p:nvSpPr>
        <p:spPr>
          <a:xfrm>
            <a:off x="3677039" y="2674871"/>
            <a:ext cx="211032" cy="369332"/>
          </a:xfrm>
          <a:prstGeom prst="rect">
            <a:avLst/>
          </a:prstGeom>
          <a:noFill/>
        </p:spPr>
        <p:txBody>
          <a:bodyPr wrap="square" rtlCol="0">
            <a:spAutoFit/>
          </a:bodyPr>
          <a:lstStyle/>
          <a:p>
            <a:r>
              <a:rPr lang="en-US" dirty="0"/>
              <a:t>5</a:t>
            </a:r>
          </a:p>
        </p:txBody>
      </p:sp>
      <p:sp>
        <p:nvSpPr>
          <p:cNvPr id="95" name="TextBox 94"/>
          <p:cNvSpPr txBox="1"/>
          <p:nvPr/>
        </p:nvSpPr>
        <p:spPr>
          <a:xfrm>
            <a:off x="5031221" y="2853397"/>
            <a:ext cx="211032" cy="369332"/>
          </a:xfrm>
          <a:prstGeom prst="rect">
            <a:avLst/>
          </a:prstGeom>
          <a:noFill/>
        </p:spPr>
        <p:txBody>
          <a:bodyPr wrap="square" rtlCol="0">
            <a:spAutoFit/>
          </a:bodyPr>
          <a:lstStyle/>
          <a:p>
            <a:r>
              <a:rPr lang="en-US" dirty="0" smtClean="0"/>
              <a:t>4</a:t>
            </a:r>
            <a:endParaRPr lang="en-US" dirty="0"/>
          </a:p>
        </p:txBody>
      </p:sp>
      <p:sp>
        <p:nvSpPr>
          <p:cNvPr id="97" name="TextBox 96"/>
          <p:cNvSpPr txBox="1"/>
          <p:nvPr/>
        </p:nvSpPr>
        <p:spPr>
          <a:xfrm>
            <a:off x="6756481" y="3032383"/>
            <a:ext cx="211032" cy="369332"/>
          </a:xfrm>
          <a:prstGeom prst="rect">
            <a:avLst/>
          </a:prstGeom>
          <a:noFill/>
        </p:spPr>
        <p:txBody>
          <a:bodyPr wrap="square" rtlCol="0">
            <a:spAutoFit/>
          </a:bodyPr>
          <a:lstStyle/>
          <a:p>
            <a:r>
              <a:rPr lang="en-US" dirty="0" smtClean="0"/>
              <a:t>1</a:t>
            </a:r>
            <a:endParaRPr lang="en-US" dirty="0"/>
          </a:p>
        </p:txBody>
      </p:sp>
      <p:sp>
        <p:nvSpPr>
          <p:cNvPr id="98" name="Rectangular Callout 97"/>
          <p:cNvSpPr/>
          <p:nvPr/>
        </p:nvSpPr>
        <p:spPr>
          <a:xfrm>
            <a:off x="968728" y="1751614"/>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1/30 sent</a:t>
            </a:r>
            <a:endParaRPr lang="en-US" dirty="0"/>
          </a:p>
        </p:txBody>
      </p:sp>
      <p:sp>
        <p:nvSpPr>
          <p:cNvPr id="99" name="Rectangular Callout 98"/>
          <p:cNvSpPr/>
          <p:nvPr/>
        </p:nvSpPr>
        <p:spPr>
          <a:xfrm>
            <a:off x="9515722" y="2842611"/>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1/30 sent</a:t>
            </a:r>
            <a:endParaRPr lang="en-US" dirty="0"/>
          </a:p>
        </p:txBody>
      </p:sp>
      <p:sp>
        <p:nvSpPr>
          <p:cNvPr id="100" name="Rectangular Callout 99"/>
          <p:cNvSpPr/>
          <p:nvPr/>
        </p:nvSpPr>
        <p:spPr>
          <a:xfrm>
            <a:off x="965146" y="1756809"/>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2/30 more</a:t>
            </a:r>
            <a:endParaRPr lang="en-US" dirty="0"/>
          </a:p>
        </p:txBody>
      </p:sp>
      <p:sp>
        <p:nvSpPr>
          <p:cNvPr id="101" name="Rectangular Callout 100"/>
          <p:cNvSpPr/>
          <p:nvPr/>
        </p:nvSpPr>
        <p:spPr>
          <a:xfrm>
            <a:off x="968356" y="1748299"/>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3/30 sent</a:t>
            </a:r>
            <a:endParaRPr lang="en-US" dirty="0"/>
          </a:p>
        </p:txBody>
      </p:sp>
      <p:sp>
        <p:nvSpPr>
          <p:cNvPr id="102" name="Rectangular Callout 101"/>
          <p:cNvSpPr/>
          <p:nvPr/>
        </p:nvSpPr>
        <p:spPr>
          <a:xfrm>
            <a:off x="961055" y="1749800"/>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4/30 sent</a:t>
            </a:r>
            <a:endParaRPr lang="en-US" dirty="0"/>
          </a:p>
        </p:txBody>
      </p:sp>
      <p:sp>
        <p:nvSpPr>
          <p:cNvPr id="103" name="Rectangular Callout 102"/>
          <p:cNvSpPr/>
          <p:nvPr/>
        </p:nvSpPr>
        <p:spPr>
          <a:xfrm>
            <a:off x="969019" y="1745971"/>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5/30 sent</a:t>
            </a:r>
            <a:endParaRPr lang="en-US" dirty="0"/>
          </a:p>
        </p:txBody>
      </p:sp>
      <p:sp>
        <p:nvSpPr>
          <p:cNvPr id="104" name="Rectangular Callout 103"/>
          <p:cNvSpPr/>
          <p:nvPr/>
        </p:nvSpPr>
        <p:spPr>
          <a:xfrm>
            <a:off x="948297" y="1753720"/>
            <a:ext cx="1688254" cy="726844"/>
          </a:xfrm>
          <a:prstGeom prst="wedgeRectCallout">
            <a:avLst>
              <a:gd name="adj1" fmla="val 52260"/>
              <a:gd name="adj2" fmla="val 849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Done</a:t>
            </a:r>
          </a:p>
        </p:txBody>
      </p:sp>
      <p:sp>
        <p:nvSpPr>
          <p:cNvPr id="105" name="Rectangular Callout 104"/>
          <p:cNvSpPr/>
          <p:nvPr/>
        </p:nvSpPr>
        <p:spPr>
          <a:xfrm>
            <a:off x="9494534" y="2836714"/>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2/30 sent</a:t>
            </a:r>
            <a:endParaRPr lang="en-US" dirty="0"/>
          </a:p>
        </p:txBody>
      </p:sp>
      <p:sp>
        <p:nvSpPr>
          <p:cNvPr id="106" name="Rectangular Callout 105"/>
          <p:cNvSpPr/>
          <p:nvPr/>
        </p:nvSpPr>
        <p:spPr>
          <a:xfrm>
            <a:off x="9497670" y="2838354"/>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3/30 sent</a:t>
            </a:r>
          </a:p>
        </p:txBody>
      </p:sp>
      <p:sp>
        <p:nvSpPr>
          <p:cNvPr id="107" name="Rectangular Callout 106"/>
          <p:cNvSpPr/>
          <p:nvPr/>
        </p:nvSpPr>
        <p:spPr>
          <a:xfrm>
            <a:off x="9497670" y="2846628"/>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4/30 sent</a:t>
            </a:r>
            <a:endParaRPr lang="en-US" dirty="0"/>
          </a:p>
        </p:txBody>
      </p:sp>
      <p:sp>
        <p:nvSpPr>
          <p:cNvPr id="108" name="Rectangular Callout 107"/>
          <p:cNvSpPr/>
          <p:nvPr/>
        </p:nvSpPr>
        <p:spPr>
          <a:xfrm>
            <a:off x="9503942" y="2845144"/>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5/30 sent</a:t>
            </a:r>
            <a:endParaRPr lang="en-US" dirty="0"/>
          </a:p>
        </p:txBody>
      </p:sp>
      <p:sp>
        <p:nvSpPr>
          <p:cNvPr id="109" name="Rectangular Callout 108"/>
          <p:cNvSpPr/>
          <p:nvPr/>
        </p:nvSpPr>
        <p:spPr>
          <a:xfrm>
            <a:off x="9503942" y="2843660"/>
            <a:ext cx="1688254" cy="726844"/>
          </a:xfrm>
          <a:prstGeom prst="wedgeRectCallout">
            <a:avLst>
              <a:gd name="adj1" fmla="val -66720"/>
              <a:gd name="adj2" fmla="val 103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Done</a:t>
            </a:r>
          </a:p>
        </p:txBody>
      </p:sp>
      <p:sp>
        <p:nvSpPr>
          <p:cNvPr id="3" name="Cloud 2"/>
          <p:cNvSpPr/>
          <p:nvPr/>
        </p:nvSpPr>
        <p:spPr>
          <a:xfrm>
            <a:off x="76194" y="3158023"/>
            <a:ext cx="2425464" cy="2191638"/>
          </a:xfrm>
          <a:prstGeom prst="cloud">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48" name="Cloud 47"/>
          <p:cNvSpPr/>
          <p:nvPr/>
        </p:nvSpPr>
        <p:spPr>
          <a:xfrm>
            <a:off x="9546874" y="3842008"/>
            <a:ext cx="2425464" cy="2191638"/>
          </a:xfrm>
          <a:prstGeom prst="cloud">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pic>
        <p:nvPicPr>
          <p:cNvPr id="50" name="Picture 49">
            <a:extLst>
              <a:ext uri="{FF2B5EF4-FFF2-40B4-BE49-F238E27FC236}">
                <a16:creationId xmlns:a16="http://schemas.microsoft.com/office/drawing/2014/main" xmlns="" id="{02A858C7-85E0-9D4A-AB1B-7E28CCCF2109}"/>
              </a:ext>
            </a:extLst>
          </p:cNvPr>
          <p:cNvPicPr>
            <a:picLocks noChangeAspect="1"/>
          </p:cNvPicPr>
          <p:nvPr/>
        </p:nvPicPr>
        <p:blipFill>
          <a:blip r:embed="rId6">
            <a:duotone>
              <a:schemeClr val="accent6">
                <a:shade val="45000"/>
                <a:satMod val="135000"/>
              </a:schemeClr>
              <a:prstClr val="white"/>
            </a:duotone>
          </a:blip>
          <a:stretch>
            <a:fillRect/>
          </a:stretch>
        </p:blipFill>
        <p:spPr>
          <a:xfrm>
            <a:off x="996017" y="3482563"/>
            <a:ext cx="515994" cy="718889"/>
          </a:xfrm>
          <a:prstGeom prst="rect">
            <a:avLst/>
          </a:prstGeom>
        </p:spPr>
      </p:pic>
      <p:grpSp>
        <p:nvGrpSpPr>
          <p:cNvPr id="82" name="Group 81"/>
          <p:cNvGrpSpPr/>
          <p:nvPr/>
        </p:nvGrpSpPr>
        <p:grpSpPr>
          <a:xfrm>
            <a:off x="11299869" y="4480660"/>
            <a:ext cx="427264" cy="527689"/>
            <a:chOff x="5278016" y="2133114"/>
            <a:chExt cx="753393" cy="1020758"/>
          </a:xfrm>
          <a:solidFill>
            <a:srgbClr val="7030A0"/>
          </a:solidFill>
        </p:grpSpPr>
        <p:sp>
          <p:nvSpPr>
            <p:cNvPr id="83" name="Oval 82"/>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5" name="Delay 84"/>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92" name="Group 91"/>
          <p:cNvGrpSpPr/>
          <p:nvPr/>
        </p:nvGrpSpPr>
        <p:grpSpPr>
          <a:xfrm>
            <a:off x="10658499" y="5148810"/>
            <a:ext cx="427264" cy="527689"/>
            <a:chOff x="5278016" y="2133114"/>
            <a:chExt cx="753393" cy="1020758"/>
          </a:xfrm>
          <a:solidFill>
            <a:srgbClr val="A62736"/>
          </a:solidFill>
        </p:grpSpPr>
        <p:sp>
          <p:nvSpPr>
            <p:cNvPr id="93" name="Oval 92"/>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0" name="Delay 109"/>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74" name="Left-Right Arrow 73"/>
          <p:cNvSpPr/>
          <p:nvPr/>
        </p:nvSpPr>
        <p:spPr>
          <a:xfrm rot="181568">
            <a:off x="1450491" y="3829463"/>
            <a:ext cx="1011811" cy="72073"/>
          </a:xfrm>
          <a:prstGeom prst="lef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12" name="Left Arrow 111"/>
          <p:cNvSpPr/>
          <p:nvPr/>
        </p:nvSpPr>
        <p:spPr>
          <a:xfrm rot="20929600" flipV="1">
            <a:off x="962121" y="3988529"/>
            <a:ext cx="1544950" cy="86771"/>
          </a:xfrm>
          <a:prstGeom prst="lef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13" name="Left Arrow 112"/>
          <p:cNvSpPr/>
          <p:nvPr/>
        </p:nvSpPr>
        <p:spPr>
          <a:xfrm rot="19016131" flipV="1">
            <a:off x="1267510" y="4299896"/>
            <a:ext cx="1244637" cy="91893"/>
          </a:xfrm>
          <a:prstGeom prst="lef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14" name="Left Arrow 113"/>
          <p:cNvSpPr/>
          <p:nvPr/>
        </p:nvSpPr>
        <p:spPr>
          <a:xfrm rot="19764814">
            <a:off x="1637137" y="4080896"/>
            <a:ext cx="887653" cy="76628"/>
          </a:xfrm>
          <a:prstGeom prst="lef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pic>
        <p:nvPicPr>
          <p:cNvPr id="53" name="Picture 52">
            <a:extLst>
              <a:ext uri="{FF2B5EF4-FFF2-40B4-BE49-F238E27FC236}">
                <a16:creationId xmlns:a16="http://schemas.microsoft.com/office/drawing/2014/main" xmlns="" id="{02A858C7-85E0-9D4A-AB1B-7E28CCCF2109}"/>
              </a:ext>
            </a:extLst>
          </p:cNvPr>
          <p:cNvPicPr>
            <a:picLocks noChangeAspect="1"/>
          </p:cNvPicPr>
          <p:nvPr/>
        </p:nvPicPr>
        <p:blipFill>
          <a:blip r:embed="rId6">
            <a:duotone>
              <a:schemeClr val="accent2">
                <a:shade val="45000"/>
                <a:satMod val="135000"/>
              </a:schemeClr>
              <a:prstClr val="white"/>
            </a:duotone>
          </a:blip>
          <a:stretch>
            <a:fillRect/>
          </a:stretch>
        </p:blipFill>
        <p:spPr>
          <a:xfrm>
            <a:off x="1551276" y="3369112"/>
            <a:ext cx="515994" cy="718889"/>
          </a:xfrm>
          <a:prstGeom prst="rect">
            <a:avLst/>
          </a:prstGeom>
        </p:spPr>
      </p:pic>
      <p:pic>
        <p:nvPicPr>
          <p:cNvPr id="52" name="Picture 51">
            <a:extLst>
              <a:ext uri="{FF2B5EF4-FFF2-40B4-BE49-F238E27FC236}">
                <a16:creationId xmlns:a16="http://schemas.microsoft.com/office/drawing/2014/main" xmlns="" id="{02A858C7-85E0-9D4A-AB1B-7E28CCCF2109}"/>
              </a:ext>
            </a:extLst>
          </p:cNvPr>
          <p:cNvPicPr>
            <a:picLocks noChangeAspect="1"/>
          </p:cNvPicPr>
          <p:nvPr/>
        </p:nvPicPr>
        <p:blipFill>
          <a:blip r:embed="rId6">
            <a:duotone>
              <a:schemeClr val="bg2">
                <a:shade val="45000"/>
                <a:satMod val="135000"/>
              </a:schemeClr>
              <a:prstClr val="white"/>
            </a:duotone>
          </a:blip>
          <a:stretch>
            <a:fillRect/>
          </a:stretch>
        </p:blipFill>
        <p:spPr>
          <a:xfrm>
            <a:off x="1349514" y="3967635"/>
            <a:ext cx="515994" cy="718889"/>
          </a:xfrm>
          <a:prstGeom prst="rect">
            <a:avLst/>
          </a:prstGeom>
        </p:spPr>
      </p:pic>
      <p:pic>
        <p:nvPicPr>
          <p:cNvPr id="51" name="Picture 50">
            <a:extLst>
              <a:ext uri="{FF2B5EF4-FFF2-40B4-BE49-F238E27FC236}">
                <a16:creationId xmlns:a16="http://schemas.microsoft.com/office/drawing/2014/main" xmlns="" id="{02A858C7-85E0-9D4A-AB1B-7E28CCCF2109}"/>
              </a:ext>
            </a:extLst>
          </p:cNvPr>
          <p:cNvPicPr>
            <a:picLocks noChangeAspect="1"/>
          </p:cNvPicPr>
          <p:nvPr/>
        </p:nvPicPr>
        <p:blipFill>
          <a:blip r:embed="rId6">
            <a:clrChange>
              <a:clrFrom>
                <a:srgbClr val="000000">
                  <a:alpha val="0"/>
                </a:srgbClr>
              </a:clrFrom>
              <a:clrTo>
                <a:srgbClr val="000000">
                  <a:alpha val="0"/>
                </a:srgbClr>
              </a:clrTo>
            </a:clrChange>
            <a:duotone>
              <a:prstClr val="black"/>
              <a:srgbClr val="00B050">
                <a:tint val="45000"/>
                <a:satMod val="400000"/>
              </a:srgbClr>
            </a:duotone>
          </a:blip>
          <a:stretch>
            <a:fillRect/>
          </a:stretch>
        </p:blipFill>
        <p:spPr>
          <a:xfrm>
            <a:off x="941401" y="4353330"/>
            <a:ext cx="515994" cy="718889"/>
          </a:xfrm>
          <a:prstGeom prst="rect">
            <a:avLst/>
          </a:prstGeom>
        </p:spPr>
      </p:pic>
      <p:pic>
        <p:nvPicPr>
          <p:cNvPr id="49" name="Picture 48">
            <a:extLst>
              <a:ext uri="{FF2B5EF4-FFF2-40B4-BE49-F238E27FC236}">
                <a16:creationId xmlns:a16="http://schemas.microsoft.com/office/drawing/2014/main" xmlns="" id="{02A858C7-85E0-9D4A-AB1B-7E28CCCF2109}"/>
              </a:ext>
            </a:extLst>
          </p:cNvPr>
          <p:cNvPicPr>
            <a:picLocks noChangeAspect="1"/>
          </p:cNvPicPr>
          <p:nvPr/>
        </p:nvPicPr>
        <p:blipFill>
          <a:blip r:embed="rId6">
            <a:duotone>
              <a:schemeClr val="accent5">
                <a:shade val="45000"/>
                <a:satMod val="135000"/>
              </a:schemeClr>
              <a:prstClr val="white"/>
            </a:duotone>
          </a:blip>
          <a:stretch>
            <a:fillRect/>
          </a:stretch>
        </p:blipFill>
        <p:spPr>
          <a:xfrm>
            <a:off x="511725" y="3757701"/>
            <a:ext cx="515994" cy="718889"/>
          </a:xfrm>
          <a:prstGeom prst="rect">
            <a:avLst/>
          </a:prstGeom>
        </p:spPr>
      </p:pic>
      <p:grpSp>
        <p:nvGrpSpPr>
          <p:cNvPr id="115" name="Group 114"/>
          <p:cNvGrpSpPr/>
          <p:nvPr/>
        </p:nvGrpSpPr>
        <p:grpSpPr>
          <a:xfrm>
            <a:off x="1388728" y="4041826"/>
            <a:ext cx="375122" cy="531828"/>
            <a:chOff x="5278016" y="2133114"/>
            <a:chExt cx="753393" cy="1020758"/>
          </a:xfrm>
          <a:solidFill>
            <a:srgbClr val="E05367"/>
          </a:solidFill>
        </p:grpSpPr>
        <p:sp>
          <p:nvSpPr>
            <p:cNvPr id="116" name="Oval 115"/>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117" name="Delay 116"/>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grpSp>
      <p:sp>
        <p:nvSpPr>
          <p:cNvPr id="118" name="Left Arrow 117"/>
          <p:cNvSpPr/>
          <p:nvPr/>
        </p:nvSpPr>
        <p:spPr>
          <a:xfrm rot="1010728" flipV="1">
            <a:off x="1974180" y="3753161"/>
            <a:ext cx="497962" cy="78950"/>
          </a:xfrm>
          <a:prstGeom prst="lef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21" name="Right Arrow 120"/>
          <p:cNvSpPr/>
          <p:nvPr/>
        </p:nvSpPr>
        <p:spPr>
          <a:xfrm rot="1010728" flipV="1">
            <a:off x="9526492" y="4502613"/>
            <a:ext cx="627730" cy="82965"/>
          </a:xfrm>
          <a:prstGeom prs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22" name="Left-Right Arrow 121"/>
          <p:cNvSpPr/>
          <p:nvPr/>
        </p:nvSpPr>
        <p:spPr>
          <a:xfrm rot="2882968">
            <a:off x="9433168" y="4620460"/>
            <a:ext cx="643975" cy="92168"/>
          </a:xfrm>
          <a:prstGeom prst="lef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23" name="Right Arrow 122"/>
          <p:cNvSpPr/>
          <p:nvPr/>
        </p:nvSpPr>
        <p:spPr>
          <a:xfrm rot="241909" flipV="1">
            <a:off x="9544046" y="4474141"/>
            <a:ext cx="1313411" cy="67178"/>
          </a:xfrm>
          <a:prstGeom prs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24" name="Right Arrow 123"/>
          <p:cNvSpPr/>
          <p:nvPr/>
        </p:nvSpPr>
        <p:spPr>
          <a:xfrm rot="456120" flipV="1">
            <a:off x="9570690" y="4541481"/>
            <a:ext cx="1849648" cy="89095"/>
          </a:xfrm>
          <a:prstGeom prs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25" name="Right Arrow 124"/>
          <p:cNvSpPr/>
          <p:nvPr/>
        </p:nvSpPr>
        <p:spPr>
          <a:xfrm rot="2304390">
            <a:off x="9413462" y="4898671"/>
            <a:ext cx="1479539" cy="85875"/>
          </a:xfrm>
          <a:prstGeom prst="rightArrow">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grpSp>
        <p:nvGrpSpPr>
          <p:cNvPr id="4" name="Group 3"/>
          <p:cNvGrpSpPr/>
          <p:nvPr/>
        </p:nvGrpSpPr>
        <p:grpSpPr>
          <a:xfrm>
            <a:off x="10132768" y="4276654"/>
            <a:ext cx="427264" cy="527689"/>
            <a:chOff x="5278016" y="2133114"/>
            <a:chExt cx="753393" cy="1020758"/>
          </a:xfrm>
          <a:solidFill>
            <a:srgbClr val="009193"/>
          </a:solidFill>
        </p:grpSpPr>
        <p:sp>
          <p:nvSpPr>
            <p:cNvPr id="77" name="Oval 76"/>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8" name="Delay 77"/>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86" name="Group 85"/>
          <p:cNvGrpSpPr/>
          <p:nvPr/>
        </p:nvGrpSpPr>
        <p:grpSpPr>
          <a:xfrm>
            <a:off x="10785178" y="4276654"/>
            <a:ext cx="427264" cy="527689"/>
            <a:chOff x="5278016" y="2133114"/>
            <a:chExt cx="753393" cy="1020758"/>
          </a:xfrm>
          <a:solidFill>
            <a:srgbClr val="A271A9"/>
          </a:solidFill>
        </p:grpSpPr>
        <p:sp>
          <p:nvSpPr>
            <p:cNvPr id="88" name="Oval 87"/>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1" name="Delay 90"/>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79" name="Group 78"/>
          <p:cNvGrpSpPr/>
          <p:nvPr/>
        </p:nvGrpSpPr>
        <p:grpSpPr>
          <a:xfrm>
            <a:off x="9848091" y="4880849"/>
            <a:ext cx="427264" cy="527689"/>
            <a:chOff x="5278016" y="2133114"/>
            <a:chExt cx="753393" cy="1020758"/>
          </a:xfrm>
          <a:solidFill>
            <a:srgbClr val="E05367"/>
          </a:solidFill>
        </p:grpSpPr>
        <p:sp>
          <p:nvSpPr>
            <p:cNvPr id="80" name="Oval 79"/>
            <p:cNvSpPr/>
            <p:nvPr/>
          </p:nvSpPr>
          <p:spPr>
            <a:xfrm>
              <a:off x="5476113" y="2133114"/>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81" name="Delay 80"/>
            <p:cNvSpPr/>
            <p:nvPr/>
          </p:nvSpPr>
          <p:spPr>
            <a:xfrm rot="16200000">
              <a:off x="5469951" y="2592413"/>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grpSp>
    </p:spTree>
    <p:extLst>
      <p:ext uri="{BB962C8B-B14F-4D97-AF65-F5344CB8AC3E}">
        <p14:creationId xmlns:p14="http://schemas.microsoft.com/office/powerpoint/2010/main" val="175475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autoRev="1" fill="hold" nodeType="clickEffect">
                                  <p:stCondLst>
                                    <p:cond delay="0"/>
                                  </p:stCondLst>
                                  <p:childTnLst>
                                    <p:animMotion origin="layout" path="M 2.91667E-6 0.0007 C 0.05794 -0.01157 0.11588 -0.0243 0.18138 -0.01041 C 0.24674 0.00371 0.31966 0.04422 0.39258 0.08496 " pathEditMode="relative" rAng="0" ptsTypes="AAA">
                                      <p:cBhvr>
                                        <p:cTn id="12" dur="2000" fill="hold"/>
                                        <p:tgtEl>
                                          <p:spTgt spid="66"/>
                                        </p:tgtEl>
                                        <p:attrNameLst>
                                          <p:attrName>ppt_x</p:attrName>
                                          <p:attrName>ppt_y</p:attrName>
                                        </p:attrNameLst>
                                      </p:cBhvr>
                                      <p:rCtr x="19622" y="3333"/>
                                    </p:animMotion>
                                  </p:childTnLst>
                                </p:cTn>
                              </p:par>
                              <p:par>
                                <p:cTn id="13" presetID="1" presetClass="exit" presetSubtype="0" fill="hold" grpId="0" nodeType="withEffect">
                                  <p:stCondLst>
                                    <p:cond delay="1000"/>
                                  </p:stCondLst>
                                  <p:childTnLst>
                                    <p:set>
                                      <p:cBhvr>
                                        <p:cTn id="14" dur="1" fill="hold">
                                          <p:stCondLst>
                                            <p:cond delay="0"/>
                                          </p:stCondLst>
                                        </p:cTn>
                                        <p:tgtEl>
                                          <p:spTgt spid="37"/>
                                        </p:tgtEl>
                                        <p:attrNameLst>
                                          <p:attrName>style.visibility</p:attrName>
                                        </p:attrNameLst>
                                      </p:cBhvr>
                                      <p:to>
                                        <p:strVal val="hidden"/>
                                      </p:to>
                                    </p:set>
                                  </p:childTnLst>
                                </p:cTn>
                              </p:par>
                              <p:par>
                                <p:cTn id="15" presetID="1" presetClass="exit" presetSubtype="0" fill="hold" grpId="0" nodeType="withEffect">
                                  <p:stCondLst>
                                    <p:cond delay="1000"/>
                                  </p:stCondLst>
                                  <p:childTnLst>
                                    <p:set>
                                      <p:cBhvr>
                                        <p:cTn id="16" dur="1" fill="hold">
                                          <p:stCondLst>
                                            <p:cond delay="0"/>
                                          </p:stCondLst>
                                        </p:cTn>
                                        <p:tgtEl>
                                          <p:spTgt spid="36"/>
                                        </p:tgtEl>
                                        <p:attrNameLst>
                                          <p:attrName>style.visibility</p:attrName>
                                        </p:attrNameLst>
                                      </p:cBhvr>
                                      <p:to>
                                        <p:strVal val="hidden"/>
                                      </p:to>
                                    </p:set>
                                  </p:childTnLst>
                                </p:cTn>
                              </p:par>
                              <p:par>
                                <p:cTn id="17" presetID="1" presetClass="entr" presetSubtype="0" fill="hold" nodeType="withEffect">
                                  <p:stCondLst>
                                    <p:cond delay="1000"/>
                                  </p:stCondLst>
                                  <p:childTnLst>
                                    <p:set>
                                      <p:cBhvr>
                                        <p:cTn id="18" dur="1" fill="hold">
                                          <p:stCondLst>
                                            <p:cond delay="0"/>
                                          </p:stCondLst>
                                        </p:cTn>
                                        <p:tgtEl>
                                          <p:spTgt spid="89"/>
                                        </p:tgtEl>
                                        <p:attrNameLst>
                                          <p:attrName>style.visibility</p:attrName>
                                        </p:attrNameLst>
                                      </p:cBhvr>
                                      <p:to>
                                        <p:strVal val="visible"/>
                                      </p:to>
                                    </p:set>
                                  </p:childTnLst>
                                </p:cTn>
                              </p:par>
                              <p:par>
                                <p:cTn id="19" presetID="1" presetClass="entr" presetSubtype="0" fill="hold" nodeType="withEffect">
                                  <p:stCondLst>
                                    <p:cond delay="1000"/>
                                  </p:stCondLst>
                                  <p:childTnLst>
                                    <p:set>
                                      <p:cBhvr>
                                        <p:cTn id="20" dur="1" fill="hold">
                                          <p:stCondLst>
                                            <p:cond delay="0"/>
                                          </p:stCondLst>
                                        </p:cTn>
                                        <p:tgtEl>
                                          <p:spTgt spid="90"/>
                                        </p:tgtEl>
                                        <p:attrNameLst>
                                          <p:attrName>style.visibility</p:attrName>
                                        </p:attrNameLst>
                                      </p:cBhvr>
                                      <p:to>
                                        <p:strVal val="visible"/>
                                      </p:to>
                                    </p:set>
                                  </p:childTnLst>
                                </p:cTn>
                              </p:par>
                              <p:par>
                                <p:cTn id="21" presetID="1" presetClass="exit" presetSubtype="0" fill="hold" nodeType="withEffect">
                                  <p:stCondLst>
                                    <p:cond delay="1000"/>
                                  </p:stCondLst>
                                  <p:childTnLst>
                                    <p:set>
                                      <p:cBhvr>
                                        <p:cTn id="22" dur="1" fill="hold">
                                          <p:stCondLst>
                                            <p:cond delay="0"/>
                                          </p:stCondLst>
                                        </p:cTn>
                                        <p:tgtEl>
                                          <p:spTgt spid="68"/>
                                        </p:tgtEl>
                                        <p:attrNameLst>
                                          <p:attrName>style.visibility</p:attrName>
                                        </p:attrNameLst>
                                      </p:cBhvr>
                                      <p:to>
                                        <p:strVal val="hidden"/>
                                      </p:to>
                                    </p:set>
                                  </p:childTnLst>
                                </p:cTn>
                              </p:par>
                              <p:par>
                                <p:cTn id="23" presetID="1" presetClass="exit" presetSubtype="0" fill="hold" grpId="0" nodeType="withEffect">
                                  <p:stCondLst>
                                    <p:cond delay="1000"/>
                                  </p:stCondLst>
                                  <p:childTnLst>
                                    <p:set>
                                      <p:cBhvr>
                                        <p:cTn id="24" dur="1" fill="hold">
                                          <p:stCondLst>
                                            <p:cond delay="0"/>
                                          </p:stCondLst>
                                        </p:cTn>
                                        <p:tgtEl>
                                          <p:spTgt spid="47"/>
                                        </p:tgtEl>
                                        <p:attrNameLst>
                                          <p:attrName>style.visibility</p:attrName>
                                        </p:attrNameLst>
                                      </p:cBhvr>
                                      <p:to>
                                        <p:strVal val="hidden"/>
                                      </p:to>
                                    </p:set>
                                  </p:childTnLst>
                                </p:cTn>
                              </p:par>
                              <p:par>
                                <p:cTn id="25" presetID="1" presetClass="exit" presetSubtype="0" fill="hold" grpId="0" nodeType="withEffect">
                                  <p:stCondLst>
                                    <p:cond delay="1000"/>
                                  </p:stCondLst>
                                  <p:childTnLst>
                                    <p:set>
                                      <p:cBhvr>
                                        <p:cTn id="26" dur="1" fill="hold">
                                          <p:stCondLst>
                                            <p:cond delay="0"/>
                                          </p:stCondLst>
                                        </p:cTn>
                                        <p:tgtEl>
                                          <p:spTgt spid="84"/>
                                        </p:tgtEl>
                                        <p:attrNameLst>
                                          <p:attrName>style.visibility</p:attrName>
                                        </p:attrNameLst>
                                      </p:cBhvr>
                                      <p:to>
                                        <p:strVal val="hidden"/>
                                      </p:to>
                                    </p:set>
                                  </p:childTnLst>
                                </p:cTn>
                              </p:par>
                              <p:par>
                                <p:cTn id="27" presetID="1" presetClass="entr" presetSubtype="0" fill="hold" grpId="1" nodeType="withEffect">
                                  <p:stCondLst>
                                    <p:cond delay="300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grpId="1" nodeType="withEffect">
                                  <p:stCondLst>
                                    <p:cond delay="300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1" nodeType="withEffect">
                                  <p:stCondLst>
                                    <p:cond delay="3000"/>
                                  </p:stCondLst>
                                  <p:childTnLst>
                                    <p:set>
                                      <p:cBhvr>
                                        <p:cTn id="32" dur="1" fill="hold">
                                          <p:stCondLst>
                                            <p:cond delay="0"/>
                                          </p:stCondLst>
                                        </p:cTn>
                                        <p:tgtEl>
                                          <p:spTgt spid="47"/>
                                        </p:tgtEl>
                                        <p:attrNameLst>
                                          <p:attrName>style.visibility</p:attrName>
                                        </p:attrNameLst>
                                      </p:cBhvr>
                                      <p:to>
                                        <p:strVal val="visible"/>
                                      </p:to>
                                    </p:set>
                                  </p:childTnLst>
                                </p:cTn>
                              </p:par>
                              <p:par>
                                <p:cTn id="33" presetID="1" presetClass="entr" presetSubtype="0" fill="hold" grpId="1" nodeType="withEffect">
                                  <p:stCondLst>
                                    <p:cond delay="3000"/>
                                  </p:stCondLst>
                                  <p:childTnLst>
                                    <p:set>
                                      <p:cBhvr>
                                        <p:cTn id="34" dur="1" fill="hold">
                                          <p:stCondLst>
                                            <p:cond delay="0"/>
                                          </p:stCondLst>
                                        </p:cTn>
                                        <p:tgtEl>
                                          <p:spTgt spid="84"/>
                                        </p:tgtEl>
                                        <p:attrNameLst>
                                          <p:attrName>style.visibility</p:attrName>
                                        </p:attrNameLst>
                                      </p:cBhvr>
                                      <p:to>
                                        <p:strVal val="visible"/>
                                      </p:to>
                                    </p:set>
                                  </p:childTnLst>
                                </p:cTn>
                              </p:par>
                              <p:par>
                                <p:cTn id="35" presetID="1" presetClass="exit" presetSubtype="0" fill="hold" nodeType="withEffect">
                                  <p:stCondLst>
                                    <p:cond delay="3000"/>
                                  </p:stCondLst>
                                  <p:childTnLst>
                                    <p:set>
                                      <p:cBhvr>
                                        <p:cTn id="36" dur="1" fill="hold">
                                          <p:stCondLst>
                                            <p:cond delay="0"/>
                                          </p:stCondLst>
                                        </p:cTn>
                                        <p:tgtEl>
                                          <p:spTgt spid="89"/>
                                        </p:tgtEl>
                                        <p:attrNameLst>
                                          <p:attrName>style.visibility</p:attrName>
                                        </p:attrNameLst>
                                      </p:cBhvr>
                                      <p:to>
                                        <p:strVal val="hidden"/>
                                      </p:to>
                                    </p:set>
                                  </p:childTnLst>
                                </p:cTn>
                              </p:par>
                              <p:par>
                                <p:cTn id="37" presetID="1" presetClass="exit" presetSubtype="0" fill="hold" nodeType="withEffect">
                                  <p:stCondLst>
                                    <p:cond delay="3000"/>
                                  </p:stCondLst>
                                  <p:childTnLst>
                                    <p:set>
                                      <p:cBhvr>
                                        <p:cTn id="38" dur="1" fill="hold">
                                          <p:stCondLst>
                                            <p:cond delay="0"/>
                                          </p:stCondLst>
                                        </p:cTn>
                                        <p:tgtEl>
                                          <p:spTgt spid="90"/>
                                        </p:tgtEl>
                                        <p:attrNameLst>
                                          <p:attrName>style.visibility</p:attrName>
                                        </p:attrNameLst>
                                      </p:cBhvr>
                                      <p:to>
                                        <p:strVal val="hidden"/>
                                      </p:to>
                                    </p:set>
                                  </p:childTnLst>
                                </p:cTn>
                              </p:par>
                              <p:par>
                                <p:cTn id="39" presetID="1" presetClass="entr" presetSubtype="0" fill="hold" grpId="1" nodeType="withEffect">
                                  <p:stCondLst>
                                    <p:cond delay="1000"/>
                                  </p:stCondLst>
                                  <p:childTnLst>
                                    <p:set>
                                      <p:cBhvr>
                                        <p:cTn id="40" dur="1" fill="hold">
                                          <p:stCondLst>
                                            <p:cond delay="0"/>
                                          </p:stCondLst>
                                        </p:cTn>
                                        <p:tgtEl>
                                          <p:spTgt spid="94"/>
                                        </p:tgtEl>
                                        <p:attrNameLst>
                                          <p:attrName>style.visibility</p:attrName>
                                        </p:attrNameLst>
                                      </p:cBhvr>
                                      <p:to>
                                        <p:strVal val="visible"/>
                                      </p:to>
                                    </p:set>
                                  </p:childTnLst>
                                </p:cTn>
                              </p:par>
                              <p:par>
                                <p:cTn id="41" presetID="1" presetClass="entr" presetSubtype="0" fill="hold" grpId="1" nodeType="withEffect">
                                  <p:stCondLst>
                                    <p:cond delay="1000"/>
                                  </p:stCondLst>
                                  <p:childTnLst>
                                    <p:set>
                                      <p:cBhvr>
                                        <p:cTn id="42" dur="1" fill="hold">
                                          <p:stCondLst>
                                            <p:cond delay="0"/>
                                          </p:stCondLst>
                                        </p:cTn>
                                        <p:tgtEl>
                                          <p:spTgt spid="95"/>
                                        </p:tgtEl>
                                        <p:attrNameLst>
                                          <p:attrName>style.visibility</p:attrName>
                                        </p:attrNameLst>
                                      </p:cBhvr>
                                      <p:to>
                                        <p:strVal val="visible"/>
                                      </p:to>
                                    </p:set>
                                  </p:childTnLst>
                                </p:cTn>
                              </p:par>
                              <p:par>
                                <p:cTn id="43" presetID="1" presetClass="entr" presetSubtype="0" fill="hold" grpId="1" nodeType="withEffect">
                                  <p:stCondLst>
                                    <p:cond delay="1000"/>
                                  </p:stCondLst>
                                  <p:childTnLst>
                                    <p:set>
                                      <p:cBhvr>
                                        <p:cTn id="44" dur="1" fill="hold">
                                          <p:stCondLst>
                                            <p:cond delay="0"/>
                                          </p:stCondLst>
                                        </p:cTn>
                                        <p:tgtEl>
                                          <p:spTgt spid="97"/>
                                        </p:tgtEl>
                                        <p:attrNameLst>
                                          <p:attrName>style.visibility</p:attrName>
                                        </p:attrNameLst>
                                      </p:cBhvr>
                                      <p:to>
                                        <p:strVal val="visible"/>
                                      </p:to>
                                    </p:set>
                                  </p:childTnLst>
                                </p:cTn>
                              </p:par>
                              <p:par>
                                <p:cTn id="45" presetID="1" presetClass="exit" presetSubtype="0" fill="hold" grpId="2" nodeType="withEffect">
                                  <p:stCondLst>
                                    <p:cond delay="2500"/>
                                  </p:stCondLst>
                                  <p:childTnLst>
                                    <p:set>
                                      <p:cBhvr>
                                        <p:cTn id="46" dur="1" fill="hold">
                                          <p:stCondLst>
                                            <p:cond delay="0"/>
                                          </p:stCondLst>
                                        </p:cTn>
                                        <p:tgtEl>
                                          <p:spTgt spid="97"/>
                                        </p:tgtEl>
                                        <p:attrNameLst>
                                          <p:attrName>style.visibility</p:attrName>
                                        </p:attrNameLst>
                                      </p:cBhvr>
                                      <p:to>
                                        <p:strVal val="hidden"/>
                                      </p:to>
                                    </p:set>
                                  </p:childTnLst>
                                </p:cTn>
                              </p:par>
                              <p:par>
                                <p:cTn id="47" presetID="1" presetClass="exit" presetSubtype="0" fill="hold" grpId="2" nodeType="withEffect">
                                  <p:stCondLst>
                                    <p:cond delay="2500"/>
                                  </p:stCondLst>
                                  <p:childTnLst>
                                    <p:set>
                                      <p:cBhvr>
                                        <p:cTn id="48" dur="1" fill="hold">
                                          <p:stCondLst>
                                            <p:cond delay="0"/>
                                          </p:stCondLst>
                                        </p:cTn>
                                        <p:tgtEl>
                                          <p:spTgt spid="95"/>
                                        </p:tgtEl>
                                        <p:attrNameLst>
                                          <p:attrName>style.visibility</p:attrName>
                                        </p:attrNameLst>
                                      </p:cBhvr>
                                      <p:to>
                                        <p:strVal val="hidden"/>
                                      </p:to>
                                    </p:set>
                                  </p:childTnLst>
                                </p:cTn>
                              </p:par>
                              <p:par>
                                <p:cTn id="49" presetID="1" presetClass="exit" presetSubtype="0" fill="hold" grpId="2" nodeType="withEffect">
                                  <p:stCondLst>
                                    <p:cond delay="2500"/>
                                  </p:stCondLst>
                                  <p:childTnLst>
                                    <p:set>
                                      <p:cBhvr>
                                        <p:cTn id="50" dur="1" fill="hold">
                                          <p:stCondLst>
                                            <p:cond delay="0"/>
                                          </p:stCondLst>
                                        </p:cTn>
                                        <p:tgtEl>
                                          <p:spTgt spid="94"/>
                                        </p:tgtEl>
                                        <p:attrNameLst>
                                          <p:attrName>style.visibility</p:attrName>
                                        </p:attrNameLst>
                                      </p:cBhvr>
                                      <p:to>
                                        <p:strVal val="hidden"/>
                                      </p:to>
                                    </p:set>
                                  </p:childTnLst>
                                </p:cTn>
                              </p:par>
                              <p:par>
                                <p:cTn id="51" presetID="1" presetClass="entr" presetSubtype="0" fill="hold" nodeType="withEffect">
                                  <p:stCondLst>
                                    <p:cond delay="3000"/>
                                  </p:stCondLst>
                                  <p:childTnLst>
                                    <p:set>
                                      <p:cBhvr>
                                        <p:cTn id="52" dur="1" fill="hold">
                                          <p:stCondLst>
                                            <p:cond delay="0"/>
                                          </p:stCondLst>
                                        </p:cTn>
                                        <p:tgtEl>
                                          <p:spTgt spid="68"/>
                                        </p:tgtEl>
                                        <p:attrNameLst>
                                          <p:attrName>style.visibility</p:attrName>
                                        </p:attrNameLst>
                                      </p:cBhvr>
                                      <p:to>
                                        <p:strVal val="visible"/>
                                      </p:to>
                                    </p:set>
                                  </p:childTnLst>
                                </p:cTn>
                              </p:par>
                              <p:par>
                                <p:cTn id="53" presetID="1" presetClass="entr" presetSubtype="0" fill="hold" grpId="0" nodeType="withEffect">
                                  <p:stCondLst>
                                    <p:cond delay="1500"/>
                                  </p:stCondLst>
                                  <p:childTnLst>
                                    <p:set>
                                      <p:cBhvr>
                                        <p:cTn id="54" dur="1" fill="hold">
                                          <p:stCondLst>
                                            <p:cond delay="0"/>
                                          </p:stCondLst>
                                        </p:cTn>
                                        <p:tgtEl>
                                          <p:spTgt spid="98"/>
                                        </p:tgtEl>
                                        <p:attrNameLst>
                                          <p:attrName>style.visibility</p:attrName>
                                        </p:attrNameLst>
                                      </p:cBhvr>
                                      <p:to>
                                        <p:strVal val="visible"/>
                                      </p:to>
                                    </p:set>
                                  </p:childTnLst>
                                </p:cTn>
                              </p:par>
                              <p:par>
                                <p:cTn id="55" presetID="1" presetClass="entr" presetSubtype="0" fill="hold" grpId="0" nodeType="withEffect">
                                  <p:stCondLst>
                                    <p:cond delay="2500"/>
                                  </p:stCondLst>
                                  <p:childTnLst>
                                    <p:set>
                                      <p:cBhvr>
                                        <p:cTn id="56" dur="1" fill="hold">
                                          <p:stCondLst>
                                            <p:cond delay="0"/>
                                          </p:stCondLst>
                                        </p:cTn>
                                        <p:tgtEl>
                                          <p:spTgt spid="9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0" presetClass="path" presetSubtype="0" repeatCount="indefinite" accel="50000" decel="50000" autoRev="1" fill="hold" nodeType="clickEffect">
                                  <p:stCondLst>
                                    <p:cond delay="0"/>
                                  </p:stCondLst>
                                  <p:endCondLst>
                                    <p:cond evt="onNext" delay="0">
                                      <p:tgtEl>
                                        <p:sldTgt/>
                                      </p:tgtEl>
                                    </p:cond>
                                  </p:endCondLst>
                                  <p:childTnLst>
                                    <p:animMotion origin="layout" path="M 2.91667E-6 -0.00509 C 0.0513 -0.0162 0.1026 -0.02708 0.16393 -0.01157 C 0.22513 0.00371 0.36731 0.08681 0.36731 0.08704 L 0.36731 0.08681 " pathEditMode="relative" rAng="0" ptsTypes="AAAA">
                                      <p:cBhvr>
                                        <p:cTn id="60" dur="500" fill="hold"/>
                                        <p:tgtEl>
                                          <p:spTgt spid="66"/>
                                        </p:tgtEl>
                                        <p:attrNameLst>
                                          <p:attrName>ppt_x</p:attrName>
                                          <p:attrName>ppt_y</p:attrName>
                                        </p:attrNameLst>
                                      </p:cBhvr>
                                      <p:rCtr x="18359" y="3889"/>
                                    </p:animMotion>
                                  </p:childTnLst>
                                </p:cTn>
                              </p:par>
                              <p:par>
                                <p:cTn id="61" presetID="1" presetClass="entr" presetSubtype="0" fill="hold" grpId="0" nodeType="withEffect">
                                  <p:stCondLst>
                                    <p:cond delay="500"/>
                                  </p:stCondLst>
                                  <p:childTnLst>
                                    <p:set>
                                      <p:cBhvr>
                                        <p:cTn id="62" dur="1" fill="hold">
                                          <p:stCondLst>
                                            <p:cond delay="0"/>
                                          </p:stCondLst>
                                        </p:cTn>
                                        <p:tgtEl>
                                          <p:spTgt spid="100"/>
                                        </p:tgtEl>
                                        <p:attrNameLst>
                                          <p:attrName>style.visibility</p:attrName>
                                        </p:attrNameLst>
                                      </p:cBhvr>
                                      <p:to>
                                        <p:strVal val="visible"/>
                                      </p:to>
                                    </p:set>
                                  </p:childTnLst>
                                </p:cTn>
                              </p:par>
                              <p:par>
                                <p:cTn id="63" presetID="1" presetClass="entr" presetSubtype="0" fill="hold" grpId="0" nodeType="withEffect">
                                  <p:stCondLst>
                                    <p:cond delay="1500"/>
                                  </p:stCondLst>
                                  <p:childTnLst>
                                    <p:set>
                                      <p:cBhvr>
                                        <p:cTn id="64" dur="1" fill="hold">
                                          <p:stCondLst>
                                            <p:cond delay="0"/>
                                          </p:stCondLst>
                                        </p:cTn>
                                        <p:tgtEl>
                                          <p:spTgt spid="101"/>
                                        </p:tgtEl>
                                        <p:attrNameLst>
                                          <p:attrName>style.visibility</p:attrName>
                                        </p:attrNameLst>
                                      </p:cBhvr>
                                      <p:to>
                                        <p:strVal val="visible"/>
                                      </p:to>
                                    </p:set>
                                  </p:childTnLst>
                                </p:cTn>
                              </p:par>
                              <p:par>
                                <p:cTn id="65" presetID="1" presetClass="entr" presetSubtype="0" fill="hold" grpId="0" nodeType="withEffect">
                                  <p:stCondLst>
                                    <p:cond delay="2500"/>
                                  </p:stCondLst>
                                  <p:childTnLst>
                                    <p:set>
                                      <p:cBhvr>
                                        <p:cTn id="66" dur="1" fill="hold">
                                          <p:stCondLst>
                                            <p:cond delay="0"/>
                                          </p:stCondLst>
                                        </p:cTn>
                                        <p:tgtEl>
                                          <p:spTgt spid="102"/>
                                        </p:tgtEl>
                                        <p:attrNameLst>
                                          <p:attrName>style.visibility</p:attrName>
                                        </p:attrNameLst>
                                      </p:cBhvr>
                                      <p:to>
                                        <p:strVal val="visible"/>
                                      </p:to>
                                    </p:set>
                                  </p:childTnLst>
                                </p:cTn>
                              </p:par>
                              <p:par>
                                <p:cTn id="67" presetID="1" presetClass="entr" presetSubtype="0" fill="hold" grpId="0" nodeType="withEffect">
                                  <p:stCondLst>
                                    <p:cond delay="3500"/>
                                  </p:stCondLst>
                                  <p:childTnLst>
                                    <p:set>
                                      <p:cBhvr>
                                        <p:cTn id="68" dur="1" fill="hold">
                                          <p:stCondLst>
                                            <p:cond delay="0"/>
                                          </p:stCondLst>
                                        </p:cTn>
                                        <p:tgtEl>
                                          <p:spTgt spid="103"/>
                                        </p:tgtEl>
                                        <p:attrNameLst>
                                          <p:attrName>style.visibility</p:attrName>
                                        </p:attrNameLst>
                                      </p:cBhvr>
                                      <p:to>
                                        <p:strVal val="visible"/>
                                      </p:to>
                                    </p:set>
                                  </p:childTnLst>
                                </p:cTn>
                              </p:par>
                              <p:par>
                                <p:cTn id="69" presetID="1" presetClass="entr" presetSubtype="0" fill="hold" grpId="0" nodeType="withEffect">
                                  <p:stCondLst>
                                    <p:cond delay="20000"/>
                                  </p:stCondLst>
                                  <p:childTnLst>
                                    <p:set>
                                      <p:cBhvr>
                                        <p:cTn id="70" dur="1" fill="hold">
                                          <p:stCondLst>
                                            <p:cond delay="0"/>
                                          </p:stCondLst>
                                        </p:cTn>
                                        <p:tgtEl>
                                          <p:spTgt spid="104"/>
                                        </p:tgtEl>
                                        <p:attrNameLst>
                                          <p:attrName>style.visibility</p:attrName>
                                        </p:attrNameLst>
                                      </p:cBhvr>
                                      <p:to>
                                        <p:strVal val="visible"/>
                                      </p:to>
                                    </p:set>
                                  </p:childTnLst>
                                </p:cTn>
                              </p:par>
                              <p:par>
                                <p:cTn id="71" presetID="1" presetClass="entr" presetSubtype="0" fill="hold" grpId="0" nodeType="withEffect">
                                  <p:stCondLst>
                                    <p:cond delay="1000"/>
                                  </p:stCondLst>
                                  <p:childTnLst>
                                    <p:set>
                                      <p:cBhvr>
                                        <p:cTn id="72" dur="1" fill="hold">
                                          <p:stCondLst>
                                            <p:cond delay="0"/>
                                          </p:stCondLst>
                                        </p:cTn>
                                        <p:tgtEl>
                                          <p:spTgt spid="105"/>
                                        </p:tgtEl>
                                        <p:attrNameLst>
                                          <p:attrName>style.visibility</p:attrName>
                                        </p:attrNameLst>
                                      </p:cBhvr>
                                      <p:to>
                                        <p:strVal val="visible"/>
                                      </p:to>
                                    </p:set>
                                  </p:childTnLst>
                                </p:cTn>
                              </p:par>
                              <p:par>
                                <p:cTn id="73" presetID="1" presetClass="entr" presetSubtype="0" fill="hold" grpId="0" nodeType="withEffect">
                                  <p:stCondLst>
                                    <p:cond delay="2000"/>
                                  </p:stCondLst>
                                  <p:childTnLst>
                                    <p:set>
                                      <p:cBhvr>
                                        <p:cTn id="74" dur="1" fill="hold">
                                          <p:stCondLst>
                                            <p:cond delay="0"/>
                                          </p:stCondLst>
                                        </p:cTn>
                                        <p:tgtEl>
                                          <p:spTgt spid="106"/>
                                        </p:tgtEl>
                                        <p:attrNameLst>
                                          <p:attrName>style.visibility</p:attrName>
                                        </p:attrNameLst>
                                      </p:cBhvr>
                                      <p:to>
                                        <p:strVal val="visible"/>
                                      </p:to>
                                    </p:set>
                                  </p:childTnLst>
                                </p:cTn>
                              </p:par>
                              <p:par>
                                <p:cTn id="75" presetID="1" presetClass="entr" presetSubtype="0" fill="hold" grpId="0" nodeType="withEffect">
                                  <p:stCondLst>
                                    <p:cond delay="3000"/>
                                  </p:stCondLst>
                                  <p:childTnLst>
                                    <p:set>
                                      <p:cBhvr>
                                        <p:cTn id="76" dur="1" fill="hold">
                                          <p:stCondLst>
                                            <p:cond delay="0"/>
                                          </p:stCondLst>
                                        </p:cTn>
                                        <p:tgtEl>
                                          <p:spTgt spid="107"/>
                                        </p:tgtEl>
                                        <p:attrNameLst>
                                          <p:attrName>style.visibility</p:attrName>
                                        </p:attrNameLst>
                                      </p:cBhvr>
                                      <p:to>
                                        <p:strVal val="visible"/>
                                      </p:to>
                                    </p:set>
                                  </p:childTnLst>
                                </p:cTn>
                              </p:par>
                              <p:par>
                                <p:cTn id="77" presetID="1" presetClass="entr" presetSubtype="0" fill="hold" grpId="0" nodeType="withEffect">
                                  <p:stCondLst>
                                    <p:cond delay="4000"/>
                                  </p:stCondLst>
                                  <p:childTnLst>
                                    <p:set>
                                      <p:cBhvr>
                                        <p:cTn id="78" dur="1" fill="hold">
                                          <p:stCondLst>
                                            <p:cond delay="0"/>
                                          </p:stCondLst>
                                        </p:cTn>
                                        <p:tgtEl>
                                          <p:spTgt spid="108"/>
                                        </p:tgtEl>
                                        <p:attrNameLst>
                                          <p:attrName>style.visibility</p:attrName>
                                        </p:attrNameLst>
                                      </p:cBhvr>
                                      <p:to>
                                        <p:strVal val="visible"/>
                                      </p:to>
                                    </p:set>
                                  </p:childTnLst>
                                </p:cTn>
                              </p:par>
                              <p:par>
                                <p:cTn id="79" presetID="1" presetClass="entr" presetSubtype="0" fill="hold" grpId="0" nodeType="withEffect">
                                  <p:stCondLst>
                                    <p:cond delay="20500"/>
                                  </p:stCondLst>
                                  <p:childTnLst>
                                    <p:set>
                                      <p:cBhvr>
                                        <p:cTn id="80"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6" grpId="1"/>
      <p:bldP spid="37" grpId="0"/>
      <p:bldP spid="37" grpId="1"/>
      <p:bldP spid="47" grpId="0"/>
      <p:bldP spid="47" grpId="1"/>
      <p:bldP spid="84" grpId="0"/>
      <p:bldP spid="84" grpId="1"/>
      <p:bldP spid="2" grpId="0" animBg="1"/>
      <p:bldP spid="87" grpId="0" animBg="1"/>
      <p:bldP spid="94" grpId="1"/>
      <p:bldP spid="94" grpId="2"/>
      <p:bldP spid="95" grpId="1"/>
      <p:bldP spid="95" grpId="2"/>
      <p:bldP spid="97" grpId="1"/>
      <p:bldP spid="97" grpId="2"/>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err="1" smtClean="0"/>
              <a:t>Blockchain</a:t>
            </a:r>
            <a:r>
              <a:rPr lang="en-US" sz="6000" dirty="0" smtClean="0"/>
              <a:t> Transactions</a:t>
            </a:r>
            <a:endParaRPr lang="en-US" sz="6000" dirty="0"/>
          </a:p>
        </p:txBody>
      </p:sp>
      <p:sp>
        <p:nvSpPr>
          <p:cNvPr id="3" name="Content Placeholder 2"/>
          <p:cNvSpPr>
            <a:spLocks noGrp="1"/>
          </p:cNvSpPr>
          <p:nvPr>
            <p:ph idx="1"/>
          </p:nvPr>
        </p:nvSpPr>
        <p:spPr>
          <a:xfrm>
            <a:off x="1149531" y="1845734"/>
            <a:ext cx="10058400" cy="4023360"/>
          </a:xfrm>
        </p:spPr>
        <p:txBody>
          <a:bodyPr>
            <a:normAutofit/>
          </a:bodyPr>
          <a:lstStyle/>
          <a:p>
            <a:endParaRPr lang="en-US" sz="2800" dirty="0" smtClean="0"/>
          </a:p>
          <a:p>
            <a:endParaRPr lang="en-US" sz="2800" dirty="0"/>
          </a:p>
          <a:p>
            <a:endParaRPr lang="en-US" sz="2800" dirty="0" smtClean="0"/>
          </a:p>
        </p:txBody>
      </p:sp>
      <p:sp>
        <p:nvSpPr>
          <p:cNvPr id="10" name="TextBox 9"/>
          <p:cNvSpPr txBox="1"/>
          <p:nvPr/>
        </p:nvSpPr>
        <p:spPr>
          <a:xfrm>
            <a:off x="5863361" y="3344291"/>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1" name="TextBox 10"/>
          <p:cNvSpPr txBox="1"/>
          <p:nvPr/>
        </p:nvSpPr>
        <p:spPr>
          <a:xfrm>
            <a:off x="5863361" y="4210155"/>
            <a:ext cx="151225" cy="369332"/>
          </a:xfrm>
          <a:prstGeom prst="rect">
            <a:avLst/>
          </a:prstGeom>
          <a:noFill/>
        </p:spPr>
        <p:txBody>
          <a:bodyPr wrap="square" rtlCol="0">
            <a:spAutoFit/>
          </a:bodyPr>
          <a:lstStyle/>
          <a:p>
            <a:r>
              <a:rPr lang="en-US" dirty="0" smtClean="0">
                <a:solidFill>
                  <a:schemeClr val="bg1">
                    <a:lumMod val="95000"/>
                  </a:schemeClr>
                </a:solidFill>
              </a:rPr>
              <a:t>2</a:t>
            </a:r>
            <a:endParaRPr lang="en-US" dirty="0">
              <a:solidFill>
                <a:schemeClr val="bg1">
                  <a:lumMod val="95000"/>
                </a:schemeClr>
              </a:solidFill>
            </a:endParaRPr>
          </a:p>
        </p:txBody>
      </p:sp>
      <p:sp>
        <p:nvSpPr>
          <p:cNvPr id="13" name="TextBox 12"/>
          <p:cNvSpPr txBox="1"/>
          <p:nvPr/>
        </p:nvSpPr>
        <p:spPr>
          <a:xfrm>
            <a:off x="9327196"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4" name="TextBox 13"/>
          <p:cNvSpPr txBox="1"/>
          <p:nvPr/>
        </p:nvSpPr>
        <p:spPr>
          <a:xfrm>
            <a:off x="9327196"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2018100" y="2981097"/>
            <a:ext cx="3690982" cy="1535811"/>
            <a:chOff x="2018100" y="2981097"/>
            <a:chExt cx="3690982" cy="1535811"/>
          </a:xfrm>
        </p:grpSpPr>
        <p:grpSp>
          <p:nvGrpSpPr>
            <p:cNvPr id="155" name="Group 154"/>
            <p:cNvGrpSpPr/>
            <p:nvPr/>
          </p:nvGrpSpPr>
          <p:grpSpPr>
            <a:xfrm>
              <a:off x="2018100" y="3561081"/>
              <a:ext cx="3690982" cy="955827"/>
              <a:chOff x="2194560" y="3635966"/>
              <a:chExt cx="3690982" cy="955827"/>
            </a:xfrm>
          </p:grpSpPr>
          <p:sp>
            <p:nvSpPr>
              <p:cNvPr id="154" name="Rectangle 153"/>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8" name="TextBox 7"/>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140" name="Group 139"/>
              <p:cNvGrpSpPr/>
              <p:nvPr/>
            </p:nvGrpSpPr>
            <p:grpSpPr>
              <a:xfrm>
                <a:off x="2194560" y="3635966"/>
                <a:ext cx="3690982" cy="955827"/>
                <a:chOff x="1339209" y="3245873"/>
                <a:chExt cx="4255877" cy="1356678"/>
              </a:xfrm>
            </p:grpSpPr>
            <p:pic>
              <p:nvPicPr>
                <p:cNvPr id="141" name="Picture 140">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42" name="Picture 141">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43" name="TextBox 142">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44" name="TextBox 143">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46" name="Rectangle 145"/>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47" name="TextBox 146">
                  <a:extLst>
                    <a:ext uri="{FF2B5EF4-FFF2-40B4-BE49-F238E27FC236}">
                      <a16:creationId xmlns="" xmlns:a16="http://schemas.microsoft.com/office/drawing/2014/main" id="{9DE11898-3F19-2048-874F-758170791F1D}"/>
                    </a:ext>
                  </a:extLst>
                </p:cNvPr>
                <p:cNvSpPr txBox="1"/>
                <p:nvPr/>
              </p:nvSpPr>
              <p:spPr>
                <a:xfrm>
                  <a:off x="1361526" y="3245873"/>
                  <a:ext cx="420308" cy="36486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sp>
              <p:nvSpPr>
                <p:cNvPr id="149" name="TextBox 148"/>
                <p:cNvSpPr txBox="1"/>
                <p:nvPr/>
              </p:nvSpPr>
              <p:spPr>
                <a:xfrm>
                  <a:off x="3597116" y="3375421"/>
                  <a:ext cx="211032" cy="369332"/>
                </a:xfrm>
                <a:prstGeom prst="rect">
                  <a:avLst/>
                </a:prstGeom>
                <a:noFill/>
              </p:spPr>
              <p:txBody>
                <a:bodyPr wrap="square" rtlCol="0">
                  <a:spAutoFit/>
                </a:bodyPr>
                <a:lstStyle/>
                <a:p>
                  <a:r>
                    <a:rPr lang="en-US" dirty="0" smtClean="0"/>
                    <a:t>4</a:t>
                  </a:r>
                  <a:endParaRPr lang="en-US" dirty="0"/>
                </a:p>
              </p:txBody>
            </p:sp>
            <p:sp>
              <p:nvSpPr>
                <p:cNvPr id="150" name="TextBox 149"/>
                <p:cNvSpPr txBox="1"/>
                <p:nvPr/>
              </p:nvSpPr>
              <p:spPr>
                <a:xfrm>
                  <a:off x="4162695" y="3354430"/>
                  <a:ext cx="211032" cy="369332"/>
                </a:xfrm>
                <a:prstGeom prst="rect">
                  <a:avLst/>
                </a:prstGeom>
                <a:noFill/>
              </p:spPr>
              <p:txBody>
                <a:bodyPr wrap="square" rtlCol="0">
                  <a:spAutoFit/>
                </a:bodyPr>
                <a:lstStyle/>
                <a:p>
                  <a:endParaRPr lang="en-US" dirty="0"/>
                </a:p>
              </p:txBody>
            </p:sp>
          </p:grpSp>
          <p:grpSp>
            <p:nvGrpSpPr>
              <p:cNvPr id="151" name="Group 150"/>
              <p:cNvGrpSpPr/>
              <p:nvPr/>
            </p:nvGrpSpPr>
            <p:grpSpPr>
              <a:xfrm>
                <a:off x="4379686" y="3776006"/>
                <a:ext cx="411480" cy="504887"/>
                <a:chOff x="9113701" y="3432867"/>
                <a:chExt cx="411480" cy="504887"/>
              </a:xfrm>
            </p:grpSpPr>
            <p:pic>
              <p:nvPicPr>
                <p:cNvPr id="152" name="Picture 151"/>
                <p:cNvPicPr>
                  <a:picLocks noChangeAspect="1"/>
                </p:cNvPicPr>
                <p:nvPr/>
              </p:nvPicPr>
              <p:blipFill>
                <a:blip r:embed="rId4"/>
                <a:stretch>
                  <a:fillRect/>
                </a:stretch>
              </p:blipFill>
              <p:spPr>
                <a:xfrm>
                  <a:off x="9119990" y="3432867"/>
                  <a:ext cx="394741" cy="429768"/>
                </a:xfrm>
                <a:prstGeom prst="rect">
                  <a:avLst/>
                </a:prstGeom>
              </p:spPr>
            </p:pic>
            <p:pic>
              <p:nvPicPr>
                <p:cNvPr id="153" name="Picture 152"/>
                <p:cNvPicPr>
                  <a:picLocks noChangeAspect="1"/>
                </p:cNvPicPr>
                <p:nvPr/>
              </p:nvPicPr>
              <p:blipFill>
                <a:blip r:embed="rId5"/>
                <a:stretch>
                  <a:fillRect/>
                </a:stretch>
              </p:blipFill>
              <p:spPr>
                <a:xfrm>
                  <a:off x="9113701" y="3804815"/>
                  <a:ext cx="411480" cy="132939"/>
                </a:xfrm>
                <a:prstGeom prst="rect">
                  <a:avLst/>
                </a:prstGeom>
              </p:spPr>
            </p:pic>
          </p:grpSp>
        </p:grpSp>
        <p:cxnSp>
          <p:nvCxnSpPr>
            <p:cNvPr id="158" name="Straight Arrow Connector 157"/>
            <p:cNvCxnSpPr/>
            <p:nvPr/>
          </p:nvCxnSpPr>
          <p:spPr>
            <a:xfrm>
              <a:off x="3615447" y="3975441"/>
              <a:ext cx="14021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Right Arrow 158"/>
            <p:cNvSpPr/>
            <p:nvPr/>
          </p:nvSpPr>
          <p:spPr>
            <a:xfrm rot="19742026">
              <a:off x="4228883" y="2981097"/>
              <a:ext cx="1218405"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4595716" y="3330291"/>
            <a:ext cx="3811384" cy="1805666"/>
            <a:chOff x="2009560" y="2711242"/>
            <a:chExt cx="3811384" cy="1805666"/>
          </a:xfrm>
        </p:grpSpPr>
        <p:grpSp>
          <p:nvGrpSpPr>
            <p:cNvPr id="42" name="Group 41"/>
            <p:cNvGrpSpPr/>
            <p:nvPr/>
          </p:nvGrpSpPr>
          <p:grpSpPr>
            <a:xfrm>
              <a:off x="2009560" y="3561081"/>
              <a:ext cx="3699522" cy="955827"/>
              <a:chOff x="2186020" y="3635966"/>
              <a:chExt cx="3699522" cy="955827"/>
            </a:xfrm>
          </p:grpSpPr>
          <p:sp>
            <p:nvSpPr>
              <p:cNvPr id="45" name="Rectangle 44"/>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6" name="TextBox 45"/>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47" name="Group 46"/>
              <p:cNvGrpSpPr/>
              <p:nvPr/>
            </p:nvGrpSpPr>
            <p:grpSpPr>
              <a:xfrm>
                <a:off x="2186020" y="3635966"/>
                <a:ext cx="3699522" cy="955827"/>
                <a:chOff x="1329362" y="3245873"/>
                <a:chExt cx="4265724" cy="1356678"/>
              </a:xfrm>
            </p:grpSpPr>
            <p:pic>
              <p:nvPicPr>
                <p:cNvPr id="51" name="Picture 50">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52" name="Picture 51">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53" name="TextBox 52">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54" name="TextBox 53">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55" name="Rectangle 54"/>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56" name="TextBox 55">
                  <a:extLst>
                    <a:ext uri="{FF2B5EF4-FFF2-40B4-BE49-F238E27FC236}">
                      <a16:creationId xmlns="" xmlns:a16="http://schemas.microsoft.com/office/drawing/2014/main" id="{9DE11898-3F19-2048-874F-758170791F1D}"/>
                    </a:ext>
                  </a:extLst>
                </p:cNvPr>
                <p:cNvSpPr txBox="1"/>
                <p:nvPr/>
              </p:nvSpPr>
              <p:spPr>
                <a:xfrm>
                  <a:off x="1329362" y="3245873"/>
                  <a:ext cx="484635" cy="45869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(3)</a:t>
                  </a:r>
                </a:p>
              </p:txBody>
            </p:sp>
            <p:sp>
              <p:nvSpPr>
                <p:cNvPr id="57" name="TextBox 56"/>
                <p:cNvSpPr txBox="1"/>
                <p:nvPr/>
              </p:nvSpPr>
              <p:spPr>
                <a:xfrm>
                  <a:off x="3597116" y="3375421"/>
                  <a:ext cx="211032" cy="524221"/>
                </a:xfrm>
                <a:prstGeom prst="rect">
                  <a:avLst/>
                </a:prstGeom>
                <a:noFill/>
              </p:spPr>
              <p:txBody>
                <a:bodyPr wrap="square" rtlCol="0">
                  <a:spAutoFit/>
                </a:bodyPr>
                <a:lstStyle/>
                <a:p>
                  <a:r>
                    <a:rPr lang="en-US" dirty="0"/>
                    <a:t>3</a:t>
                  </a:r>
                </a:p>
              </p:txBody>
            </p:sp>
            <p:sp>
              <p:nvSpPr>
                <p:cNvPr id="58" name="TextBox 57"/>
                <p:cNvSpPr txBox="1"/>
                <p:nvPr/>
              </p:nvSpPr>
              <p:spPr>
                <a:xfrm>
                  <a:off x="4162695" y="3354430"/>
                  <a:ext cx="211032" cy="369332"/>
                </a:xfrm>
                <a:prstGeom prst="rect">
                  <a:avLst/>
                </a:prstGeom>
                <a:noFill/>
              </p:spPr>
              <p:txBody>
                <a:bodyPr wrap="square" rtlCol="0">
                  <a:spAutoFit/>
                </a:bodyPr>
                <a:lstStyle/>
                <a:p>
                  <a:endParaRPr lang="en-US" dirty="0"/>
                </a:p>
              </p:txBody>
            </p:sp>
          </p:grpSp>
          <p:pic>
            <p:nvPicPr>
              <p:cNvPr id="49" name="Picture 48"/>
              <p:cNvPicPr>
                <a:picLocks noChangeAspect="1"/>
              </p:cNvPicPr>
              <p:nvPr/>
            </p:nvPicPr>
            <p:blipFill>
              <a:blip r:embed="rId4"/>
              <a:stretch>
                <a:fillRect/>
              </a:stretch>
            </p:blipFill>
            <p:spPr>
              <a:xfrm>
                <a:off x="4385975" y="3776006"/>
                <a:ext cx="394741" cy="429768"/>
              </a:xfrm>
              <a:prstGeom prst="rect">
                <a:avLst/>
              </a:prstGeom>
            </p:spPr>
          </p:pic>
        </p:grpSp>
        <p:cxnSp>
          <p:nvCxnSpPr>
            <p:cNvPr id="43" name="Straight Arrow Connector 42"/>
            <p:cNvCxnSpPr>
              <a:endCxn id="51" idx="3"/>
            </p:cNvCxnSpPr>
            <p:nvPr/>
          </p:nvCxnSpPr>
          <p:spPr>
            <a:xfrm flipH="1" flipV="1">
              <a:off x="3480856" y="3975442"/>
              <a:ext cx="1597240" cy="124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Right Arrow 43"/>
            <p:cNvSpPr/>
            <p:nvPr/>
          </p:nvSpPr>
          <p:spPr>
            <a:xfrm rot="19717955">
              <a:off x="3120386" y="2711242"/>
              <a:ext cx="2700558"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 58"/>
          <p:cNvGrpSpPr/>
          <p:nvPr/>
        </p:nvGrpSpPr>
        <p:grpSpPr>
          <a:xfrm>
            <a:off x="7360794" y="3809425"/>
            <a:ext cx="3738339" cy="2067240"/>
            <a:chOff x="2009560" y="2449668"/>
            <a:chExt cx="3738339" cy="2067240"/>
          </a:xfrm>
        </p:grpSpPr>
        <p:grpSp>
          <p:nvGrpSpPr>
            <p:cNvPr id="60" name="Group 59"/>
            <p:cNvGrpSpPr/>
            <p:nvPr/>
          </p:nvGrpSpPr>
          <p:grpSpPr>
            <a:xfrm>
              <a:off x="2009560" y="3561081"/>
              <a:ext cx="3699522" cy="955827"/>
              <a:chOff x="2186020" y="3635966"/>
              <a:chExt cx="3699522" cy="955827"/>
            </a:xfrm>
          </p:grpSpPr>
          <p:sp>
            <p:nvSpPr>
              <p:cNvPr id="63" name="Rectangle 62"/>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4" name="TextBox 63"/>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65" name="Group 64"/>
              <p:cNvGrpSpPr/>
              <p:nvPr/>
            </p:nvGrpSpPr>
            <p:grpSpPr>
              <a:xfrm>
                <a:off x="2186020" y="3635966"/>
                <a:ext cx="3699522" cy="955827"/>
                <a:chOff x="1329362" y="3245873"/>
                <a:chExt cx="4265724" cy="1356678"/>
              </a:xfrm>
            </p:grpSpPr>
            <p:pic>
              <p:nvPicPr>
                <p:cNvPr id="69" name="Picture 68">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70" name="Picture 69">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71" name="TextBox 70">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72" name="TextBox 71">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73" name="Rectangle 72"/>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74" name="TextBox 73">
                  <a:extLst>
                    <a:ext uri="{FF2B5EF4-FFF2-40B4-BE49-F238E27FC236}">
                      <a16:creationId xmlns="" xmlns:a16="http://schemas.microsoft.com/office/drawing/2014/main" id="{9DE11898-3F19-2048-874F-758170791F1D}"/>
                    </a:ext>
                  </a:extLst>
                </p:cNvPr>
                <p:cNvSpPr txBox="1"/>
                <p:nvPr/>
              </p:nvSpPr>
              <p:spPr>
                <a:xfrm>
                  <a:off x="1329362" y="3245873"/>
                  <a:ext cx="484635" cy="45869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(5)</a:t>
                  </a:r>
                </a:p>
              </p:txBody>
            </p:sp>
            <p:sp>
              <p:nvSpPr>
                <p:cNvPr id="75" name="TextBox 74"/>
                <p:cNvSpPr txBox="1"/>
                <p:nvPr/>
              </p:nvSpPr>
              <p:spPr>
                <a:xfrm>
                  <a:off x="3597116" y="3375421"/>
                  <a:ext cx="211032" cy="369332"/>
                </a:xfrm>
                <a:prstGeom prst="rect">
                  <a:avLst/>
                </a:prstGeom>
                <a:noFill/>
              </p:spPr>
              <p:txBody>
                <a:bodyPr wrap="square" rtlCol="0">
                  <a:spAutoFit/>
                </a:bodyPr>
                <a:lstStyle/>
                <a:p>
                  <a:r>
                    <a:rPr lang="en-US" dirty="0" smtClean="0"/>
                    <a:t>4</a:t>
                  </a:r>
                  <a:endParaRPr lang="en-US" dirty="0"/>
                </a:p>
              </p:txBody>
            </p:sp>
            <p:sp>
              <p:nvSpPr>
                <p:cNvPr id="76" name="TextBox 75"/>
                <p:cNvSpPr txBox="1"/>
                <p:nvPr/>
              </p:nvSpPr>
              <p:spPr>
                <a:xfrm>
                  <a:off x="4162695" y="3354430"/>
                  <a:ext cx="211032" cy="369332"/>
                </a:xfrm>
                <a:prstGeom prst="rect">
                  <a:avLst/>
                </a:prstGeom>
                <a:noFill/>
              </p:spPr>
              <p:txBody>
                <a:bodyPr wrap="square" rtlCol="0">
                  <a:spAutoFit/>
                </a:bodyPr>
                <a:lstStyle/>
                <a:p>
                  <a:endParaRPr lang="en-US" dirty="0"/>
                </a:p>
              </p:txBody>
            </p:sp>
          </p:grpSp>
          <p:grpSp>
            <p:nvGrpSpPr>
              <p:cNvPr id="66" name="Group 65"/>
              <p:cNvGrpSpPr/>
              <p:nvPr/>
            </p:nvGrpSpPr>
            <p:grpSpPr>
              <a:xfrm>
                <a:off x="4379686" y="3776006"/>
                <a:ext cx="411480" cy="504887"/>
                <a:chOff x="9113701" y="3432867"/>
                <a:chExt cx="411480" cy="504887"/>
              </a:xfrm>
            </p:grpSpPr>
            <p:pic>
              <p:nvPicPr>
                <p:cNvPr id="67" name="Picture 66"/>
                <p:cNvPicPr>
                  <a:picLocks noChangeAspect="1"/>
                </p:cNvPicPr>
                <p:nvPr/>
              </p:nvPicPr>
              <p:blipFill>
                <a:blip r:embed="rId4"/>
                <a:stretch>
                  <a:fillRect/>
                </a:stretch>
              </p:blipFill>
              <p:spPr>
                <a:xfrm>
                  <a:off x="9119990" y="3432867"/>
                  <a:ext cx="394741" cy="429768"/>
                </a:xfrm>
                <a:prstGeom prst="rect">
                  <a:avLst/>
                </a:prstGeom>
              </p:spPr>
            </p:pic>
            <p:pic>
              <p:nvPicPr>
                <p:cNvPr id="68" name="Picture 67"/>
                <p:cNvPicPr>
                  <a:picLocks noChangeAspect="1"/>
                </p:cNvPicPr>
                <p:nvPr/>
              </p:nvPicPr>
              <p:blipFill>
                <a:blip r:embed="rId5"/>
                <a:stretch>
                  <a:fillRect/>
                </a:stretch>
              </p:blipFill>
              <p:spPr>
                <a:xfrm>
                  <a:off x="9113701" y="3804815"/>
                  <a:ext cx="411480" cy="132939"/>
                </a:xfrm>
                <a:prstGeom prst="rect">
                  <a:avLst/>
                </a:prstGeom>
              </p:spPr>
            </p:pic>
          </p:grpSp>
        </p:grpSp>
        <p:cxnSp>
          <p:nvCxnSpPr>
            <p:cNvPr id="61" name="Straight Arrow Connector 60"/>
            <p:cNvCxnSpPr/>
            <p:nvPr/>
          </p:nvCxnSpPr>
          <p:spPr>
            <a:xfrm>
              <a:off x="3615447" y="3975441"/>
              <a:ext cx="14021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Right Arrow 61"/>
            <p:cNvSpPr/>
            <p:nvPr/>
          </p:nvSpPr>
          <p:spPr>
            <a:xfrm rot="19291742">
              <a:off x="2460799" y="2449668"/>
              <a:ext cx="3287100"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p:txBody>
          <a:bodyPr/>
          <a:lstStyle/>
          <a:p>
            <a:fld id="{F87D3E06-D69A-8D4B-8F4E-A5338D96708D}" type="slidenum">
              <a:rPr lang="en-US" smtClean="0"/>
              <a:t>3</a:t>
            </a:fld>
            <a:endParaRPr lang="en-US"/>
          </a:p>
        </p:txBody>
      </p:sp>
      <p:grpSp>
        <p:nvGrpSpPr>
          <p:cNvPr id="16" name="Group 15"/>
          <p:cNvGrpSpPr/>
          <p:nvPr/>
        </p:nvGrpSpPr>
        <p:grpSpPr>
          <a:xfrm>
            <a:off x="1694273" y="3538725"/>
            <a:ext cx="5842274" cy="2214251"/>
            <a:chOff x="1100271" y="3436983"/>
            <a:chExt cx="5842274" cy="2214251"/>
          </a:xfrm>
        </p:grpSpPr>
        <p:grpSp>
          <p:nvGrpSpPr>
            <p:cNvPr id="12" name="Group 11"/>
            <p:cNvGrpSpPr/>
            <p:nvPr/>
          </p:nvGrpSpPr>
          <p:grpSpPr>
            <a:xfrm>
              <a:off x="1100271" y="3436983"/>
              <a:ext cx="5842274" cy="2214251"/>
              <a:chOff x="1100271" y="3436983"/>
              <a:chExt cx="5842274" cy="2214251"/>
            </a:xfrm>
          </p:grpSpPr>
          <p:grpSp>
            <p:nvGrpSpPr>
              <p:cNvPr id="5" name="Group 4"/>
              <p:cNvGrpSpPr/>
              <p:nvPr/>
            </p:nvGrpSpPr>
            <p:grpSpPr>
              <a:xfrm>
                <a:off x="1100271" y="3436983"/>
                <a:ext cx="5842274" cy="2214251"/>
                <a:chOff x="1100271" y="3436983"/>
                <a:chExt cx="5842274" cy="2214251"/>
              </a:xfrm>
            </p:grpSpPr>
            <p:grpSp>
              <p:nvGrpSpPr>
                <p:cNvPr id="77" name="Group 76"/>
                <p:cNvGrpSpPr/>
                <p:nvPr/>
              </p:nvGrpSpPr>
              <p:grpSpPr>
                <a:xfrm>
                  <a:off x="1100271" y="3436983"/>
                  <a:ext cx="5842274" cy="2214251"/>
                  <a:chOff x="2009560" y="2321058"/>
                  <a:chExt cx="5842274" cy="2214251"/>
                </a:xfrm>
              </p:grpSpPr>
              <p:grpSp>
                <p:nvGrpSpPr>
                  <p:cNvPr id="78" name="Group 77"/>
                  <p:cNvGrpSpPr/>
                  <p:nvPr/>
                </p:nvGrpSpPr>
                <p:grpSpPr>
                  <a:xfrm>
                    <a:off x="2009560" y="3561080"/>
                    <a:ext cx="3699522" cy="974229"/>
                    <a:chOff x="2186020" y="3635965"/>
                    <a:chExt cx="3699522" cy="974229"/>
                  </a:xfrm>
                </p:grpSpPr>
                <p:sp>
                  <p:nvSpPr>
                    <p:cNvPr id="81" name="Rectangle 80"/>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82" name="TextBox 81"/>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83" name="Group 82"/>
                    <p:cNvGrpSpPr/>
                    <p:nvPr/>
                  </p:nvGrpSpPr>
                  <p:grpSpPr>
                    <a:xfrm>
                      <a:off x="2186020" y="3635965"/>
                      <a:ext cx="3699522" cy="974229"/>
                      <a:chOff x="1329362" y="3245873"/>
                      <a:chExt cx="4265724" cy="1382798"/>
                    </a:xfrm>
                  </p:grpSpPr>
                  <p:sp>
                    <p:nvSpPr>
                      <p:cNvPr id="89" name="TextBox 88">
                        <a:extLst>
                          <a:ext uri="{FF2B5EF4-FFF2-40B4-BE49-F238E27FC236}">
                            <a16:creationId xmlns="" xmlns:a16="http://schemas.microsoft.com/office/drawing/2014/main" id="{4395352A-8C43-8E4B-9B82-7202A8834A3A}"/>
                          </a:ext>
                        </a:extLst>
                      </p:cNvPr>
                      <p:cNvSpPr txBox="1"/>
                      <p:nvPr/>
                    </p:nvSpPr>
                    <p:spPr>
                      <a:xfrm>
                        <a:off x="2384608" y="4121390"/>
                        <a:ext cx="706435" cy="45869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500" kern="0" dirty="0" smtClean="0">
                            <a:solidFill>
                              <a:prstClr val="black"/>
                            </a:solidFill>
                            <a:latin typeface="Helvetica" pitchFamily="2" charset="0"/>
                          </a:rPr>
                          <a:t>Mary</a:t>
                        </a:r>
                        <a:endParaRPr kumimoji="0" lang="en-US" sz="1500" b="0" i="0" u="none" strike="noStrike" kern="0" cap="none" spc="0" normalizeH="0" baseline="0" noProof="0" dirty="0" smtClean="0">
                          <a:ln>
                            <a:noFill/>
                          </a:ln>
                          <a:solidFill>
                            <a:prstClr val="black"/>
                          </a:solidFill>
                          <a:effectLst/>
                          <a:uLnTx/>
                          <a:uFillTx/>
                          <a:latin typeface="Helvetica" pitchFamily="2" charset="0"/>
                        </a:endParaRPr>
                      </a:p>
                    </p:txBody>
                  </p:sp>
                  <p:sp>
                    <p:nvSpPr>
                      <p:cNvPr id="90" name="TextBox 89">
                        <a:extLst>
                          <a:ext uri="{FF2B5EF4-FFF2-40B4-BE49-F238E27FC236}">
                            <a16:creationId xmlns="" xmlns:a16="http://schemas.microsoft.com/office/drawing/2014/main" id="{17DDA035-F333-EA46-96AA-9AA4BE0870F4}"/>
                          </a:ext>
                        </a:extLst>
                      </p:cNvPr>
                      <p:cNvSpPr txBox="1"/>
                      <p:nvPr/>
                    </p:nvSpPr>
                    <p:spPr>
                      <a:xfrm>
                        <a:off x="4823388" y="4169978"/>
                        <a:ext cx="595535" cy="45869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Eve</a:t>
                        </a:r>
                      </a:p>
                    </p:txBody>
                  </p:sp>
                  <p:sp>
                    <p:nvSpPr>
                      <p:cNvPr id="91" name="Rectangle 90"/>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92" name="TextBox 91">
                        <a:extLst>
                          <a:ext uri="{FF2B5EF4-FFF2-40B4-BE49-F238E27FC236}">
                            <a16:creationId xmlns="" xmlns:a16="http://schemas.microsoft.com/office/drawing/2014/main" id="{9DE11898-3F19-2048-874F-758170791F1D}"/>
                          </a:ext>
                        </a:extLst>
                      </p:cNvPr>
                      <p:cNvSpPr txBox="1"/>
                      <p:nvPr/>
                    </p:nvSpPr>
                    <p:spPr>
                      <a:xfrm>
                        <a:off x="1329362" y="3245873"/>
                        <a:ext cx="484635" cy="45869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(2)</a:t>
                        </a:r>
                      </a:p>
                    </p:txBody>
                  </p:sp>
                  <p:sp>
                    <p:nvSpPr>
                      <p:cNvPr id="93" name="TextBox 92"/>
                      <p:cNvSpPr txBox="1"/>
                      <p:nvPr/>
                    </p:nvSpPr>
                    <p:spPr>
                      <a:xfrm>
                        <a:off x="3597116" y="3375421"/>
                        <a:ext cx="211032" cy="524221"/>
                      </a:xfrm>
                      <a:prstGeom prst="rect">
                        <a:avLst/>
                      </a:prstGeom>
                      <a:noFill/>
                    </p:spPr>
                    <p:txBody>
                      <a:bodyPr wrap="square" rtlCol="0">
                        <a:spAutoFit/>
                      </a:bodyPr>
                      <a:lstStyle/>
                      <a:p>
                        <a:r>
                          <a:rPr lang="en-US" dirty="0"/>
                          <a:t>5</a:t>
                        </a:r>
                      </a:p>
                    </p:txBody>
                  </p:sp>
                  <p:sp>
                    <p:nvSpPr>
                      <p:cNvPr id="94" name="TextBox 93"/>
                      <p:cNvSpPr txBox="1"/>
                      <p:nvPr/>
                    </p:nvSpPr>
                    <p:spPr>
                      <a:xfrm>
                        <a:off x="4162695" y="3354430"/>
                        <a:ext cx="211032" cy="369332"/>
                      </a:xfrm>
                      <a:prstGeom prst="rect">
                        <a:avLst/>
                      </a:prstGeom>
                      <a:noFill/>
                    </p:spPr>
                    <p:txBody>
                      <a:bodyPr wrap="square" rtlCol="0">
                        <a:spAutoFit/>
                      </a:bodyPr>
                      <a:lstStyle/>
                      <a:p>
                        <a:endParaRPr lang="en-US" dirty="0"/>
                      </a:p>
                    </p:txBody>
                  </p:sp>
                </p:grpSp>
              </p:grpSp>
              <p:sp>
                <p:nvSpPr>
                  <p:cNvPr id="80" name="Right Arrow 79"/>
                  <p:cNvSpPr/>
                  <p:nvPr/>
                </p:nvSpPr>
                <p:spPr>
                  <a:xfrm rot="19783934">
                    <a:off x="4047679" y="2321058"/>
                    <a:ext cx="3804155"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5" name="Group 94"/>
                <p:cNvGrpSpPr/>
                <p:nvPr/>
              </p:nvGrpSpPr>
              <p:grpSpPr>
                <a:xfrm>
                  <a:off x="2108398" y="4851915"/>
                  <a:ext cx="424737" cy="461010"/>
                  <a:chOff x="5691651" y="1952452"/>
                  <a:chExt cx="753393" cy="1020758"/>
                </a:xfrm>
                <a:solidFill>
                  <a:srgbClr val="7030A0"/>
                </a:solidFill>
              </p:grpSpPr>
              <p:sp>
                <p:nvSpPr>
                  <p:cNvPr id="96" name="Oval 95"/>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7" name="Delay 96"/>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grpSp>
            <p:nvGrpSpPr>
              <p:cNvPr id="9" name="Group 8"/>
              <p:cNvGrpSpPr/>
              <p:nvPr/>
            </p:nvGrpSpPr>
            <p:grpSpPr>
              <a:xfrm>
                <a:off x="3318902" y="4768276"/>
                <a:ext cx="1281370" cy="602304"/>
                <a:chOff x="3318902" y="4768276"/>
                <a:chExt cx="1281370" cy="602304"/>
              </a:xfrm>
            </p:grpSpPr>
            <p:grpSp>
              <p:nvGrpSpPr>
                <p:cNvPr id="98" name="Group 97"/>
                <p:cNvGrpSpPr/>
                <p:nvPr/>
              </p:nvGrpSpPr>
              <p:grpSpPr>
                <a:xfrm>
                  <a:off x="4154466" y="4848350"/>
                  <a:ext cx="445806" cy="470341"/>
                  <a:chOff x="5691651" y="1952452"/>
                  <a:chExt cx="753393" cy="1020758"/>
                </a:xfrm>
                <a:solidFill>
                  <a:schemeClr val="accent5">
                    <a:lumMod val="50000"/>
                  </a:schemeClr>
                </a:solidFill>
              </p:grpSpPr>
              <p:sp>
                <p:nvSpPr>
                  <p:cNvPr id="99" name="Oval 98"/>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0" name="Delay 99"/>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01" name="Group 100"/>
                <p:cNvGrpSpPr/>
                <p:nvPr/>
              </p:nvGrpSpPr>
              <p:grpSpPr>
                <a:xfrm>
                  <a:off x="3318902" y="4768276"/>
                  <a:ext cx="402336" cy="602304"/>
                  <a:chOff x="7081156" y="4617720"/>
                  <a:chExt cx="402336" cy="602304"/>
                </a:xfrm>
              </p:grpSpPr>
              <p:pic>
                <p:nvPicPr>
                  <p:cNvPr id="102" name="Picture 101"/>
                  <p:cNvPicPr>
                    <a:picLocks noChangeAspect="1"/>
                  </p:cNvPicPr>
                  <p:nvPr/>
                </p:nvPicPr>
                <p:blipFill>
                  <a:blip r:embed="rId6"/>
                  <a:stretch>
                    <a:fillRect/>
                  </a:stretch>
                </p:blipFill>
                <p:spPr>
                  <a:xfrm>
                    <a:off x="7081156" y="4984812"/>
                    <a:ext cx="402336" cy="235212"/>
                  </a:xfrm>
                  <a:prstGeom prst="rect">
                    <a:avLst/>
                  </a:prstGeom>
                </p:spPr>
              </p:pic>
              <p:pic>
                <p:nvPicPr>
                  <p:cNvPr id="103" name="Picture 102"/>
                  <p:cNvPicPr>
                    <a:picLocks noChangeAspect="1"/>
                  </p:cNvPicPr>
                  <p:nvPr/>
                </p:nvPicPr>
                <p:blipFill>
                  <a:blip r:embed="rId4"/>
                  <a:stretch>
                    <a:fillRect/>
                  </a:stretch>
                </p:blipFill>
                <p:spPr>
                  <a:xfrm>
                    <a:off x="7084839" y="4617720"/>
                    <a:ext cx="394741" cy="429768"/>
                  </a:xfrm>
                  <a:prstGeom prst="rect">
                    <a:avLst/>
                  </a:prstGeom>
                </p:spPr>
              </p:pic>
            </p:grpSp>
          </p:grpSp>
        </p:grpSp>
        <p:cxnSp>
          <p:nvCxnSpPr>
            <p:cNvPr id="104" name="Straight Arrow Connector 103"/>
            <p:cNvCxnSpPr/>
            <p:nvPr/>
          </p:nvCxnSpPr>
          <p:spPr>
            <a:xfrm>
              <a:off x="2752331" y="5119175"/>
              <a:ext cx="140213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3805482" y="3843242"/>
            <a:ext cx="6225298" cy="2163561"/>
            <a:chOff x="3805482" y="3843242"/>
            <a:chExt cx="6225298" cy="2163561"/>
          </a:xfrm>
        </p:grpSpPr>
        <p:grpSp>
          <p:nvGrpSpPr>
            <p:cNvPr id="105" name="Group 104"/>
            <p:cNvGrpSpPr/>
            <p:nvPr/>
          </p:nvGrpSpPr>
          <p:grpSpPr>
            <a:xfrm>
              <a:off x="3805482" y="3843242"/>
              <a:ext cx="6225298" cy="2163561"/>
              <a:chOff x="1100271" y="3487673"/>
              <a:chExt cx="6225298" cy="2163561"/>
            </a:xfrm>
          </p:grpSpPr>
          <p:grpSp>
            <p:nvGrpSpPr>
              <p:cNvPr id="106" name="Group 105"/>
              <p:cNvGrpSpPr/>
              <p:nvPr/>
            </p:nvGrpSpPr>
            <p:grpSpPr>
              <a:xfrm>
                <a:off x="1100271" y="3487673"/>
                <a:ext cx="6225298" cy="2163561"/>
                <a:chOff x="1100271" y="3487673"/>
                <a:chExt cx="6225298" cy="2163561"/>
              </a:xfrm>
            </p:grpSpPr>
            <p:grpSp>
              <p:nvGrpSpPr>
                <p:cNvPr id="116" name="Group 115"/>
                <p:cNvGrpSpPr/>
                <p:nvPr/>
              </p:nvGrpSpPr>
              <p:grpSpPr>
                <a:xfrm>
                  <a:off x="1100271" y="3487673"/>
                  <a:ext cx="6225298" cy="2163561"/>
                  <a:chOff x="2009560" y="2371748"/>
                  <a:chExt cx="6225298" cy="2163561"/>
                </a:xfrm>
              </p:grpSpPr>
              <p:grpSp>
                <p:nvGrpSpPr>
                  <p:cNvPr id="120" name="Group 119"/>
                  <p:cNvGrpSpPr/>
                  <p:nvPr/>
                </p:nvGrpSpPr>
                <p:grpSpPr>
                  <a:xfrm>
                    <a:off x="2009560" y="3561080"/>
                    <a:ext cx="3699522" cy="974229"/>
                    <a:chOff x="2186020" y="3635965"/>
                    <a:chExt cx="3699522" cy="974229"/>
                  </a:xfrm>
                </p:grpSpPr>
                <p:sp>
                  <p:nvSpPr>
                    <p:cNvPr id="122" name="Rectangle 121"/>
                    <p:cNvSpPr/>
                    <p:nvPr/>
                  </p:nvSpPr>
                  <p:spPr>
                    <a:xfrm>
                      <a:off x="2200609" y="3649545"/>
                      <a:ext cx="3678884" cy="9328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23" name="TextBox 122"/>
                    <p:cNvSpPr txBox="1"/>
                    <p:nvPr/>
                  </p:nvSpPr>
                  <p:spPr>
                    <a:xfrm>
                      <a:off x="2399527" y="4210156"/>
                      <a:ext cx="151225" cy="369332"/>
                    </a:xfrm>
                    <a:prstGeom prst="rect">
                      <a:avLst/>
                    </a:prstGeom>
                    <a:noFill/>
                  </p:spPr>
                  <p:txBody>
                    <a:bodyPr wrap="square" rtlCol="0">
                      <a:spAutoFit/>
                    </a:bodyPr>
                    <a:lstStyle/>
                    <a:p>
                      <a:endParaRPr lang="en-US" dirty="0">
                        <a:solidFill>
                          <a:schemeClr val="bg1">
                            <a:lumMod val="95000"/>
                          </a:schemeClr>
                        </a:solidFill>
                      </a:endParaRPr>
                    </a:p>
                  </p:txBody>
                </p:sp>
                <p:grpSp>
                  <p:nvGrpSpPr>
                    <p:cNvPr id="124" name="Group 123"/>
                    <p:cNvGrpSpPr/>
                    <p:nvPr/>
                  </p:nvGrpSpPr>
                  <p:grpSpPr>
                    <a:xfrm>
                      <a:off x="2186020" y="3635965"/>
                      <a:ext cx="3699522" cy="974229"/>
                      <a:chOff x="1329362" y="3245873"/>
                      <a:chExt cx="4265724" cy="1382798"/>
                    </a:xfrm>
                  </p:grpSpPr>
                  <p:sp>
                    <p:nvSpPr>
                      <p:cNvPr id="125" name="TextBox 124">
                        <a:extLst>
                          <a:ext uri="{FF2B5EF4-FFF2-40B4-BE49-F238E27FC236}">
                            <a16:creationId xmlns="" xmlns:a16="http://schemas.microsoft.com/office/drawing/2014/main" id="{4395352A-8C43-8E4B-9B82-7202A8834A3A}"/>
                          </a:ext>
                        </a:extLst>
                      </p:cNvPr>
                      <p:cNvSpPr txBox="1"/>
                      <p:nvPr/>
                    </p:nvSpPr>
                    <p:spPr>
                      <a:xfrm>
                        <a:off x="2384608" y="4121390"/>
                        <a:ext cx="918994" cy="45869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500" kern="0" dirty="0" smtClean="0">
                            <a:solidFill>
                              <a:prstClr val="black"/>
                            </a:solidFill>
                            <a:latin typeface="Helvetica" pitchFamily="2" charset="0"/>
                          </a:rPr>
                          <a:t>Charlie</a:t>
                        </a:r>
                        <a:endParaRPr kumimoji="0" lang="en-US" sz="1500" b="0" i="0" u="none" strike="noStrike" kern="0" cap="none" spc="0" normalizeH="0" baseline="0" noProof="0" dirty="0" smtClean="0">
                          <a:ln>
                            <a:noFill/>
                          </a:ln>
                          <a:solidFill>
                            <a:prstClr val="black"/>
                          </a:solidFill>
                          <a:effectLst/>
                          <a:uLnTx/>
                          <a:uFillTx/>
                          <a:latin typeface="Helvetica" pitchFamily="2" charset="0"/>
                        </a:endParaRPr>
                      </a:p>
                    </p:txBody>
                  </p:sp>
                  <p:sp>
                    <p:nvSpPr>
                      <p:cNvPr id="126" name="TextBox 125">
                        <a:extLst>
                          <a:ext uri="{FF2B5EF4-FFF2-40B4-BE49-F238E27FC236}">
                            <a16:creationId xmlns="" xmlns:a16="http://schemas.microsoft.com/office/drawing/2014/main" id="{17DDA035-F333-EA46-96AA-9AA4BE0870F4}"/>
                          </a:ext>
                        </a:extLst>
                      </p:cNvPr>
                      <p:cNvSpPr txBox="1"/>
                      <p:nvPr/>
                    </p:nvSpPr>
                    <p:spPr>
                      <a:xfrm>
                        <a:off x="4823388" y="4169978"/>
                        <a:ext cx="595535" cy="45869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Eve</a:t>
                        </a:r>
                      </a:p>
                    </p:txBody>
                  </p:sp>
                  <p:sp>
                    <p:nvSpPr>
                      <p:cNvPr id="127" name="Rectangle 126"/>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28" name="TextBox 127">
                        <a:extLst>
                          <a:ext uri="{FF2B5EF4-FFF2-40B4-BE49-F238E27FC236}">
                            <a16:creationId xmlns="" xmlns:a16="http://schemas.microsoft.com/office/drawing/2014/main" id="{9DE11898-3F19-2048-874F-758170791F1D}"/>
                          </a:ext>
                        </a:extLst>
                      </p:cNvPr>
                      <p:cNvSpPr txBox="1"/>
                      <p:nvPr/>
                    </p:nvSpPr>
                    <p:spPr>
                      <a:xfrm>
                        <a:off x="1329362" y="3245873"/>
                        <a:ext cx="484635" cy="45869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(4)</a:t>
                        </a:r>
                      </a:p>
                    </p:txBody>
                  </p:sp>
                  <p:sp>
                    <p:nvSpPr>
                      <p:cNvPr id="129" name="TextBox 128"/>
                      <p:cNvSpPr txBox="1"/>
                      <p:nvPr/>
                    </p:nvSpPr>
                    <p:spPr>
                      <a:xfrm>
                        <a:off x="3597116" y="3375421"/>
                        <a:ext cx="211032" cy="524221"/>
                      </a:xfrm>
                      <a:prstGeom prst="rect">
                        <a:avLst/>
                      </a:prstGeom>
                      <a:noFill/>
                    </p:spPr>
                    <p:txBody>
                      <a:bodyPr wrap="square" rtlCol="0">
                        <a:spAutoFit/>
                      </a:bodyPr>
                      <a:lstStyle/>
                      <a:p>
                        <a:r>
                          <a:rPr lang="en-US" dirty="0"/>
                          <a:t>5</a:t>
                        </a:r>
                      </a:p>
                    </p:txBody>
                  </p:sp>
                  <p:sp>
                    <p:nvSpPr>
                      <p:cNvPr id="130" name="TextBox 129"/>
                      <p:cNvSpPr txBox="1"/>
                      <p:nvPr/>
                    </p:nvSpPr>
                    <p:spPr>
                      <a:xfrm>
                        <a:off x="4162695" y="3354430"/>
                        <a:ext cx="211032" cy="369332"/>
                      </a:xfrm>
                      <a:prstGeom prst="rect">
                        <a:avLst/>
                      </a:prstGeom>
                      <a:noFill/>
                    </p:spPr>
                    <p:txBody>
                      <a:bodyPr wrap="square" rtlCol="0">
                        <a:spAutoFit/>
                      </a:bodyPr>
                      <a:lstStyle/>
                      <a:p>
                        <a:endParaRPr lang="en-US" dirty="0"/>
                      </a:p>
                    </p:txBody>
                  </p:sp>
                </p:grpSp>
              </p:grpSp>
              <p:sp>
                <p:nvSpPr>
                  <p:cNvPr id="121" name="Right Arrow 120"/>
                  <p:cNvSpPr/>
                  <p:nvPr/>
                </p:nvSpPr>
                <p:spPr>
                  <a:xfrm rot="19783934">
                    <a:off x="3490940" y="2371748"/>
                    <a:ext cx="4743918"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9" name="Group 108"/>
                <p:cNvGrpSpPr/>
                <p:nvPr/>
              </p:nvGrpSpPr>
              <p:grpSpPr>
                <a:xfrm>
                  <a:off x="3318902" y="4768276"/>
                  <a:ext cx="1281370" cy="602304"/>
                  <a:chOff x="3318902" y="4768276"/>
                  <a:chExt cx="1281370" cy="602304"/>
                </a:xfrm>
              </p:grpSpPr>
              <p:grpSp>
                <p:nvGrpSpPr>
                  <p:cNvPr id="110" name="Group 109"/>
                  <p:cNvGrpSpPr/>
                  <p:nvPr/>
                </p:nvGrpSpPr>
                <p:grpSpPr>
                  <a:xfrm>
                    <a:off x="4154466" y="4848350"/>
                    <a:ext cx="445806" cy="470341"/>
                    <a:chOff x="5691651" y="1952452"/>
                    <a:chExt cx="753393" cy="1020758"/>
                  </a:xfrm>
                  <a:solidFill>
                    <a:schemeClr val="accent5">
                      <a:lumMod val="50000"/>
                    </a:schemeClr>
                  </a:solidFill>
                </p:grpSpPr>
                <p:sp>
                  <p:nvSpPr>
                    <p:cNvPr id="114" name="Oval 113"/>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5" name="Delay 114"/>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11" name="Group 110"/>
                  <p:cNvGrpSpPr/>
                  <p:nvPr/>
                </p:nvGrpSpPr>
                <p:grpSpPr>
                  <a:xfrm>
                    <a:off x="3318902" y="4768276"/>
                    <a:ext cx="402336" cy="602304"/>
                    <a:chOff x="7081156" y="4617720"/>
                    <a:chExt cx="402336" cy="602304"/>
                  </a:xfrm>
                </p:grpSpPr>
                <p:pic>
                  <p:nvPicPr>
                    <p:cNvPr id="112" name="Picture 111"/>
                    <p:cNvPicPr>
                      <a:picLocks noChangeAspect="1"/>
                    </p:cNvPicPr>
                    <p:nvPr/>
                  </p:nvPicPr>
                  <p:blipFill>
                    <a:blip r:embed="rId6"/>
                    <a:stretch>
                      <a:fillRect/>
                    </a:stretch>
                  </p:blipFill>
                  <p:spPr>
                    <a:xfrm>
                      <a:off x="7081156" y="4984812"/>
                      <a:ext cx="402336" cy="235212"/>
                    </a:xfrm>
                    <a:prstGeom prst="rect">
                      <a:avLst/>
                    </a:prstGeom>
                  </p:spPr>
                </p:pic>
                <p:pic>
                  <p:nvPicPr>
                    <p:cNvPr id="113" name="Picture 112"/>
                    <p:cNvPicPr>
                      <a:picLocks noChangeAspect="1"/>
                    </p:cNvPicPr>
                    <p:nvPr/>
                  </p:nvPicPr>
                  <p:blipFill>
                    <a:blip r:embed="rId4"/>
                    <a:stretch>
                      <a:fillRect/>
                    </a:stretch>
                  </p:blipFill>
                  <p:spPr>
                    <a:xfrm>
                      <a:off x="7084839" y="4617720"/>
                      <a:ext cx="394741" cy="429768"/>
                    </a:xfrm>
                    <a:prstGeom prst="rect">
                      <a:avLst/>
                    </a:prstGeom>
                  </p:spPr>
                </p:pic>
              </p:grpSp>
            </p:grpSp>
          </p:grpSp>
          <p:cxnSp>
            <p:nvCxnSpPr>
              <p:cNvPr id="107" name="Straight Arrow Connector 106"/>
              <p:cNvCxnSpPr/>
              <p:nvPr/>
            </p:nvCxnSpPr>
            <p:spPr>
              <a:xfrm flipH="1">
                <a:off x="2577190" y="5114724"/>
                <a:ext cx="1667528" cy="1738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4769594" y="5183747"/>
              <a:ext cx="583232" cy="499891"/>
              <a:chOff x="5691651" y="1952452"/>
              <a:chExt cx="753393" cy="1020758"/>
            </a:xfrm>
            <a:solidFill>
              <a:schemeClr val="accent3">
                <a:lumMod val="75000"/>
              </a:schemeClr>
            </a:solidFill>
          </p:grpSpPr>
          <p:sp>
            <p:nvSpPr>
              <p:cNvPr id="133" name="Oval 132"/>
              <p:cNvSpPr/>
              <p:nvPr/>
            </p:nvSpPr>
            <p:spPr>
              <a:xfrm>
                <a:off x="5889748" y="1952452"/>
                <a:ext cx="407813" cy="55326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4" name="Delay 133"/>
              <p:cNvSpPr/>
              <p:nvPr/>
            </p:nvSpPr>
            <p:spPr>
              <a:xfrm rot="16200000">
                <a:off x="5883586" y="2411751"/>
                <a:ext cx="369524" cy="753393"/>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spTree>
    <p:extLst>
      <p:ext uri="{BB962C8B-B14F-4D97-AF65-F5344CB8AC3E}">
        <p14:creationId xmlns:p14="http://schemas.microsoft.com/office/powerpoint/2010/main" val="47152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F87D3E06-D69A-8D4B-8F4E-A5338D96708D}" type="slidenum">
              <a:rPr lang="en-US" smtClean="0"/>
              <a:t>30</a:t>
            </a:fld>
            <a:endParaRPr lang="en-US"/>
          </a:p>
        </p:txBody>
      </p:sp>
      <p:sp>
        <p:nvSpPr>
          <p:cNvPr id="2" name="Title 1"/>
          <p:cNvSpPr>
            <a:spLocks noGrp="1"/>
          </p:cNvSpPr>
          <p:nvPr>
            <p:ph type="title" idx="4294967295"/>
          </p:nvPr>
        </p:nvSpPr>
        <p:spPr>
          <a:xfrm>
            <a:off x="1038334" y="108685"/>
            <a:ext cx="10058400" cy="1449387"/>
          </a:xfrm>
        </p:spPr>
        <p:txBody>
          <a:bodyPr>
            <a:normAutofit/>
          </a:bodyPr>
          <a:lstStyle/>
          <a:p>
            <a:r>
              <a:rPr lang="en-US" sz="6000" smtClean="0"/>
              <a:t>The Routing Problem</a:t>
            </a:r>
            <a:endParaRPr lang="en-US" sz="6000" dirty="0"/>
          </a:p>
        </p:txBody>
      </p:sp>
      <p:sp>
        <p:nvSpPr>
          <p:cNvPr id="43" name="TextBox 42"/>
          <p:cNvSpPr txBox="1"/>
          <p:nvPr/>
        </p:nvSpPr>
        <p:spPr>
          <a:xfrm>
            <a:off x="1594450" y="2090863"/>
            <a:ext cx="4391185" cy="523220"/>
          </a:xfrm>
          <a:prstGeom prst="rect">
            <a:avLst/>
          </a:prstGeom>
          <a:noFill/>
        </p:spPr>
        <p:txBody>
          <a:bodyPr wrap="square" rtlCol="0">
            <a:spAutoFit/>
          </a:bodyPr>
          <a:lstStyle/>
          <a:p>
            <a:r>
              <a:rPr lang="en-US" sz="2800" dirty="0" smtClean="0">
                <a:latin typeface="Gill Sans" charset="0"/>
                <a:ea typeface="Gill Sans" charset="0"/>
                <a:cs typeface="Gill Sans" charset="0"/>
              </a:rPr>
              <a:t>Payment Graph or Demand</a:t>
            </a:r>
            <a:endParaRPr lang="en-US" sz="2800" dirty="0">
              <a:latin typeface="Gill Sans" charset="0"/>
              <a:ea typeface="Gill Sans" charset="0"/>
              <a:cs typeface="Gill Sans" charset="0"/>
            </a:endParaRPr>
          </a:p>
        </p:txBody>
      </p:sp>
      <p:sp>
        <p:nvSpPr>
          <p:cNvPr id="99" name="TextBox 98"/>
          <p:cNvSpPr txBox="1"/>
          <p:nvPr/>
        </p:nvSpPr>
        <p:spPr>
          <a:xfrm>
            <a:off x="10592411" y="1969600"/>
            <a:ext cx="1571546" cy="954107"/>
          </a:xfrm>
          <a:prstGeom prst="rect">
            <a:avLst/>
          </a:prstGeom>
          <a:noFill/>
        </p:spPr>
        <p:txBody>
          <a:bodyPr wrap="square" rtlCol="0">
            <a:spAutoFit/>
          </a:bodyPr>
          <a:lstStyle/>
          <a:p>
            <a:r>
              <a:rPr lang="en-US" sz="2800" dirty="0" smtClean="0">
                <a:latin typeface="Gill Sans" charset="0"/>
                <a:ea typeface="Gill Sans" charset="0"/>
                <a:cs typeface="Gill Sans" charset="0"/>
              </a:rPr>
              <a:t>Rates per edge?</a:t>
            </a:r>
            <a:endParaRPr lang="en-US" sz="2800" baseline="-25000" dirty="0">
              <a:latin typeface="Gill Sans" charset="0"/>
              <a:ea typeface="Gill Sans" charset="0"/>
              <a:cs typeface="Gill Sans" charset="0"/>
            </a:endParaRPr>
          </a:p>
        </p:txBody>
      </p:sp>
      <p:sp>
        <p:nvSpPr>
          <p:cNvPr id="109" name="TextBox 108"/>
          <p:cNvSpPr txBox="1"/>
          <p:nvPr/>
        </p:nvSpPr>
        <p:spPr>
          <a:xfrm>
            <a:off x="2767226" y="5754361"/>
            <a:ext cx="7133232" cy="523220"/>
          </a:xfrm>
          <a:prstGeom prst="rect">
            <a:avLst/>
          </a:prstGeom>
          <a:noFill/>
        </p:spPr>
        <p:txBody>
          <a:bodyPr wrap="square" rtlCol="0">
            <a:spAutoFit/>
          </a:bodyPr>
          <a:lstStyle/>
          <a:p>
            <a:r>
              <a:rPr lang="en-US" sz="2800" dirty="0" smtClean="0"/>
              <a:t>Rate on forward edge = Rate on backward edge</a:t>
            </a:r>
            <a:endParaRPr lang="en-US" sz="2800" baseline="-25000" dirty="0"/>
          </a:p>
        </p:txBody>
      </p:sp>
      <p:sp>
        <p:nvSpPr>
          <p:cNvPr id="169" name="TextBox 168"/>
          <p:cNvSpPr txBox="1"/>
          <p:nvPr/>
        </p:nvSpPr>
        <p:spPr>
          <a:xfrm>
            <a:off x="8421002" y="1972225"/>
            <a:ext cx="2276736" cy="523220"/>
          </a:xfrm>
          <a:prstGeom prst="rect">
            <a:avLst/>
          </a:prstGeom>
          <a:noFill/>
        </p:spPr>
        <p:txBody>
          <a:bodyPr wrap="square" rtlCol="0">
            <a:spAutoFit/>
          </a:bodyPr>
          <a:lstStyle/>
          <a:p>
            <a:r>
              <a:rPr lang="en-US" sz="2800" dirty="0" smtClean="0">
                <a:latin typeface="Gill Sans" charset="0"/>
                <a:ea typeface="Gill Sans" charset="0"/>
                <a:cs typeface="Gill Sans" charset="0"/>
              </a:rPr>
              <a:t>Topology</a:t>
            </a:r>
            <a:endParaRPr lang="en-US" sz="2800" dirty="0">
              <a:latin typeface="Gill Sans" charset="0"/>
              <a:ea typeface="Gill Sans" charset="0"/>
              <a:cs typeface="Gill Sans" charset="0"/>
            </a:endParaRPr>
          </a:p>
        </p:txBody>
      </p:sp>
      <p:sp>
        <p:nvSpPr>
          <p:cNvPr id="174" name="TextBox 173"/>
          <p:cNvSpPr txBox="1"/>
          <p:nvPr/>
        </p:nvSpPr>
        <p:spPr>
          <a:xfrm>
            <a:off x="8479740" y="4839743"/>
            <a:ext cx="480929" cy="369332"/>
          </a:xfrm>
          <a:prstGeom prst="rect">
            <a:avLst/>
          </a:prstGeom>
          <a:noFill/>
          <a:ln w="28575">
            <a:noFill/>
          </a:ln>
        </p:spPr>
        <p:txBody>
          <a:bodyPr wrap="square" rtlCol="0">
            <a:spAutoFit/>
          </a:bodyPr>
          <a:lstStyle/>
          <a:p>
            <a:r>
              <a:rPr lang="en-US" dirty="0" smtClean="0">
                <a:ea typeface="Gill Sans" charset="0"/>
                <a:cs typeface="Gill Sans" charset="0"/>
              </a:rPr>
              <a:t>c</a:t>
            </a:r>
            <a:r>
              <a:rPr lang="en-US" baseline="-25000" dirty="0" smtClean="0">
                <a:ea typeface="Gill Sans" charset="0"/>
                <a:cs typeface="Gill Sans" charset="0"/>
              </a:rPr>
              <a:t>4</a:t>
            </a:r>
            <a:endParaRPr lang="en-US" baseline="-25000" dirty="0">
              <a:ea typeface="Gill Sans" charset="0"/>
              <a:cs typeface="Gill Sans" charset="0"/>
            </a:endParaRPr>
          </a:p>
        </p:txBody>
      </p:sp>
      <p:pic>
        <p:nvPicPr>
          <p:cNvPr id="179" name="Picture 178">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9035894" y="4324251"/>
            <a:ext cx="865071" cy="1205228"/>
          </a:xfrm>
          <a:prstGeom prst="rect">
            <a:avLst/>
          </a:prstGeom>
        </p:spPr>
      </p:pic>
      <p:pic>
        <p:nvPicPr>
          <p:cNvPr id="180" name="Picture 179">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7480414" y="4336081"/>
            <a:ext cx="912609" cy="1127928"/>
          </a:xfrm>
          <a:prstGeom prst="rect">
            <a:avLst/>
          </a:prstGeom>
        </p:spPr>
      </p:pic>
      <p:grpSp>
        <p:nvGrpSpPr>
          <p:cNvPr id="181" name="Group 180"/>
          <p:cNvGrpSpPr/>
          <p:nvPr/>
        </p:nvGrpSpPr>
        <p:grpSpPr>
          <a:xfrm>
            <a:off x="10062071" y="2642387"/>
            <a:ext cx="673218" cy="667992"/>
            <a:chOff x="5905366" y="2607492"/>
            <a:chExt cx="810378" cy="1047231"/>
          </a:xfrm>
          <a:solidFill>
            <a:schemeClr val="accent3">
              <a:lumMod val="75000"/>
            </a:schemeClr>
          </a:solidFill>
        </p:grpSpPr>
        <p:sp>
          <p:nvSpPr>
            <p:cNvPr id="198" name="Oval 197"/>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9" name="Delay 198"/>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2" name="Group 181"/>
          <p:cNvGrpSpPr/>
          <p:nvPr/>
        </p:nvGrpSpPr>
        <p:grpSpPr>
          <a:xfrm>
            <a:off x="8169289" y="2652163"/>
            <a:ext cx="689708" cy="718852"/>
            <a:chOff x="4211043" y="-475197"/>
            <a:chExt cx="851549" cy="984598"/>
          </a:xfrm>
          <a:solidFill>
            <a:schemeClr val="accent5">
              <a:lumMod val="50000"/>
            </a:schemeClr>
          </a:solidFill>
        </p:grpSpPr>
        <p:sp>
          <p:nvSpPr>
            <p:cNvPr id="196" name="Oval 195"/>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7" name="Delay 196"/>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3" name="Group 182"/>
          <p:cNvGrpSpPr/>
          <p:nvPr/>
        </p:nvGrpSpPr>
        <p:grpSpPr>
          <a:xfrm>
            <a:off x="10735282" y="4580130"/>
            <a:ext cx="605610" cy="697399"/>
            <a:chOff x="5691651" y="2138461"/>
            <a:chExt cx="673974" cy="987197"/>
          </a:xfrm>
          <a:solidFill>
            <a:srgbClr val="7030A0"/>
          </a:solidFill>
        </p:grpSpPr>
        <p:sp>
          <p:nvSpPr>
            <p:cNvPr id="194" name="Oval 193"/>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5" name="Delay 194"/>
            <p:cNvSpPr/>
            <p:nvPr/>
          </p:nvSpPr>
          <p:spPr>
            <a:xfrm rot="16200000">
              <a:off x="5831728" y="2591761"/>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87" name="TextBox 186"/>
          <p:cNvSpPr txBox="1"/>
          <p:nvPr/>
        </p:nvSpPr>
        <p:spPr>
          <a:xfrm>
            <a:off x="10731554" y="3507880"/>
            <a:ext cx="480929" cy="369332"/>
          </a:xfrm>
          <a:prstGeom prst="rect">
            <a:avLst/>
          </a:prstGeom>
          <a:noFill/>
          <a:ln w="28575">
            <a:noFill/>
          </a:ln>
        </p:spPr>
        <p:txBody>
          <a:bodyPr wrap="square" rtlCol="0">
            <a:spAutoFit/>
          </a:bodyPr>
          <a:lstStyle/>
          <a:p>
            <a:r>
              <a:rPr lang="en-US" dirty="0" smtClean="0">
                <a:ea typeface="Gill Sans" charset="0"/>
                <a:cs typeface="Gill Sans" charset="0"/>
              </a:rPr>
              <a:t>c</a:t>
            </a:r>
            <a:r>
              <a:rPr lang="en-US" baseline="-25000" dirty="0">
                <a:ea typeface="Gill Sans" charset="0"/>
                <a:cs typeface="Gill Sans" charset="0"/>
              </a:rPr>
              <a:t>6</a:t>
            </a:r>
          </a:p>
        </p:txBody>
      </p:sp>
      <p:sp>
        <p:nvSpPr>
          <p:cNvPr id="189" name="TextBox 188"/>
          <p:cNvSpPr txBox="1"/>
          <p:nvPr/>
        </p:nvSpPr>
        <p:spPr>
          <a:xfrm>
            <a:off x="7888512" y="4009760"/>
            <a:ext cx="529611" cy="369332"/>
          </a:xfrm>
          <a:prstGeom prst="rect">
            <a:avLst/>
          </a:prstGeom>
          <a:noFill/>
        </p:spPr>
        <p:txBody>
          <a:bodyPr wrap="square" rtlCol="0">
            <a:spAutoFit/>
          </a:bodyPr>
          <a:lstStyle/>
          <a:p>
            <a:r>
              <a:rPr lang="en-US" dirty="0" smtClean="0">
                <a:ea typeface="Gill Sans" charset="0"/>
                <a:cs typeface="Gill Sans" charset="0"/>
              </a:rPr>
              <a:t>c</a:t>
            </a:r>
            <a:r>
              <a:rPr lang="en-US" baseline="-25000" dirty="0">
                <a:ea typeface="Gill Sans" charset="0"/>
                <a:cs typeface="Gill Sans" charset="0"/>
              </a:rPr>
              <a:t>3</a:t>
            </a:r>
          </a:p>
        </p:txBody>
      </p:sp>
      <p:sp>
        <p:nvSpPr>
          <p:cNvPr id="190" name="TextBox 189"/>
          <p:cNvSpPr txBox="1"/>
          <p:nvPr/>
        </p:nvSpPr>
        <p:spPr>
          <a:xfrm>
            <a:off x="9217739" y="2652476"/>
            <a:ext cx="480929" cy="369332"/>
          </a:xfrm>
          <a:prstGeom prst="rect">
            <a:avLst/>
          </a:prstGeom>
          <a:noFill/>
        </p:spPr>
        <p:txBody>
          <a:bodyPr wrap="square" rtlCol="0">
            <a:spAutoFit/>
          </a:bodyPr>
          <a:lstStyle/>
          <a:p>
            <a:r>
              <a:rPr lang="en-US" dirty="0" smtClean="0">
                <a:ea typeface="Gill Sans" charset="0"/>
                <a:cs typeface="Gill Sans" charset="0"/>
              </a:rPr>
              <a:t>c</a:t>
            </a:r>
            <a:r>
              <a:rPr lang="en-US" baseline="-25000" dirty="0" smtClean="0">
                <a:ea typeface="Gill Sans" charset="0"/>
                <a:cs typeface="Gill Sans" charset="0"/>
              </a:rPr>
              <a:t>1</a:t>
            </a:r>
            <a:endParaRPr lang="en-US" baseline="-25000" dirty="0">
              <a:ea typeface="Gill Sans" charset="0"/>
              <a:cs typeface="Gill Sans" charset="0"/>
            </a:endParaRPr>
          </a:p>
        </p:txBody>
      </p:sp>
      <p:sp>
        <p:nvSpPr>
          <p:cNvPr id="191" name="TextBox 190"/>
          <p:cNvSpPr txBox="1"/>
          <p:nvPr/>
        </p:nvSpPr>
        <p:spPr>
          <a:xfrm>
            <a:off x="10170591" y="4862236"/>
            <a:ext cx="480929" cy="369332"/>
          </a:xfrm>
          <a:prstGeom prst="rect">
            <a:avLst/>
          </a:prstGeom>
          <a:noFill/>
        </p:spPr>
        <p:txBody>
          <a:bodyPr wrap="square" rtlCol="0">
            <a:spAutoFit/>
          </a:bodyPr>
          <a:lstStyle/>
          <a:p>
            <a:r>
              <a:rPr lang="en-US" dirty="0" smtClean="0">
                <a:ea typeface="Gill Sans" charset="0"/>
                <a:cs typeface="Gill Sans" charset="0"/>
              </a:rPr>
              <a:t>c</a:t>
            </a:r>
            <a:r>
              <a:rPr lang="en-US" baseline="-25000" dirty="0">
                <a:ea typeface="Gill Sans" charset="0"/>
                <a:cs typeface="Gill Sans" charset="0"/>
              </a:rPr>
              <a:t>5</a:t>
            </a:r>
          </a:p>
        </p:txBody>
      </p:sp>
      <p:sp>
        <p:nvSpPr>
          <p:cNvPr id="176" name="TextBox 175"/>
          <p:cNvSpPr txBox="1"/>
          <p:nvPr/>
        </p:nvSpPr>
        <p:spPr>
          <a:xfrm>
            <a:off x="9496380" y="3806679"/>
            <a:ext cx="480929" cy="369332"/>
          </a:xfrm>
          <a:prstGeom prst="rect">
            <a:avLst/>
          </a:prstGeom>
          <a:noFill/>
        </p:spPr>
        <p:txBody>
          <a:bodyPr wrap="square" rtlCol="0">
            <a:spAutoFit/>
          </a:bodyPr>
          <a:lstStyle/>
          <a:p>
            <a:r>
              <a:rPr lang="en-US" smtClean="0">
                <a:ea typeface="Gill Sans" charset="0"/>
                <a:cs typeface="Gill Sans" charset="0"/>
              </a:rPr>
              <a:t>c</a:t>
            </a:r>
            <a:r>
              <a:rPr lang="en-US" baseline="-25000" smtClean="0">
                <a:ea typeface="Gill Sans" charset="0"/>
                <a:cs typeface="Gill Sans" charset="0"/>
              </a:rPr>
              <a:t>2</a:t>
            </a:r>
            <a:endParaRPr lang="en-US" dirty="0">
              <a:ea typeface="Gill Sans" charset="0"/>
              <a:cs typeface="Gill Sans" charset="0"/>
            </a:endParaRPr>
          </a:p>
        </p:txBody>
      </p:sp>
      <p:grpSp>
        <p:nvGrpSpPr>
          <p:cNvPr id="200" name="Group 199"/>
          <p:cNvGrpSpPr/>
          <p:nvPr/>
        </p:nvGrpSpPr>
        <p:grpSpPr>
          <a:xfrm>
            <a:off x="2234563" y="2689973"/>
            <a:ext cx="3860478" cy="2887092"/>
            <a:chOff x="5023514" y="2575411"/>
            <a:chExt cx="3860478" cy="2887092"/>
          </a:xfrm>
        </p:grpSpPr>
        <p:cxnSp>
          <p:nvCxnSpPr>
            <p:cNvPr id="201" name="Straight Arrow Connector 200"/>
            <p:cNvCxnSpPr/>
            <p:nvPr/>
          </p:nvCxnSpPr>
          <p:spPr>
            <a:xfrm flipV="1">
              <a:off x="7131228" y="3286762"/>
              <a:ext cx="600862" cy="111394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Straight Arrow Connector 201"/>
            <p:cNvCxnSpPr/>
            <p:nvPr/>
          </p:nvCxnSpPr>
          <p:spPr>
            <a:xfrm>
              <a:off x="8086104" y="3304039"/>
              <a:ext cx="480412" cy="120911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p:cNvGrpSpPr/>
            <p:nvPr/>
          </p:nvGrpSpPr>
          <p:grpSpPr>
            <a:xfrm>
              <a:off x="5023514" y="2575411"/>
              <a:ext cx="3860478" cy="2887092"/>
              <a:chOff x="5023514" y="2575411"/>
              <a:chExt cx="3860478" cy="2887092"/>
            </a:xfrm>
          </p:grpSpPr>
          <p:sp>
            <p:nvSpPr>
              <p:cNvPr id="204" name="TextBox 203"/>
              <p:cNvSpPr txBox="1"/>
              <p:nvPr/>
            </p:nvSpPr>
            <p:spPr>
              <a:xfrm>
                <a:off x="5781199" y="4782032"/>
                <a:ext cx="480929" cy="369332"/>
              </a:xfrm>
              <a:prstGeom prst="rect">
                <a:avLst/>
              </a:prstGeom>
              <a:noFill/>
              <a:ln w="28575">
                <a:noFill/>
              </a:ln>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grpSp>
            <p:nvGrpSpPr>
              <p:cNvPr id="205" name="Group 204"/>
              <p:cNvGrpSpPr/>
              <p:nvPr/>
            </p:nvGrpSpPr>
            <p:grpSpPr>
              <a:xfrm>
                <a:off x="5023514" y="2575411"/>
                <a:ext cx="3860478" cy="2887092"/>
                <a:chOff x="5023514" y="2575411"/>
                <a:chExt cx="3860478" cy="2887092"/>
              </a:xfrm>
            </p:grpSpPr>
            <p:cxnSp>
              <p:nvCxnSpPr>
                <p:cNvPr id="207" name="Straight Arrow Connector 206"/>
                <p:cNvCxnSpPr/>
                <p:nvPr/>
              </p:nvCxnSpPr>
              <p:spPr>
                <a:xfrm flipH="1">
                  <a:off x="7237137" y="4814183"/>
                  <a:ext cx="97680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Straight Arrow Connector 207"/>
                <p:cNvCxnSpPr/>
                <p:nvPr/>
              </p:nvCxnSpPr>
              <p:spPr>
                <a:xfrm>
                  <a:off x="5712388" y="4833069"/>
                  <a:ext cx="104382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9" name="Picture 208">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6578994" y="4257275"/>
                  <a:ext cx="865071" cy="1205228"/>
                </a:xfrm>
                <a:prstGeom prst="rect">
                  <a:avLst/>
                </a:prstGeom>
              </p:spPr>
            </p:pic>
            <p:pic>
              <p:nvPicPr>
                <p:cNvPr id="210" name="Picture 209">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5023514" y="4269105"/>
                  <a:ext cx="912609" cy="1127928"/>
                </a:xfrm>
                <a:prstGeom prst="rect">
                  <a:avLst/>
                </a:prstGeom>
              </p:spPr>
            </p:pic>
            <p:grpSp>
              <p:nvGrpSpPr>
                <p:cNvPr id="211" name="Group 210"/>
                <p:cNvGrpSpPr/>
                <p:nvPr/>
              </p:nvGrpSpPr>
              <p:grpSpPr>
                <a:xfrm>
                  <a:off x="7605171" y="2575411"/>
                  <a:ext cx="673218" cy="667992"/>
                  <a:chOff x="5905366" y="2607492"/>
                  <a:chExt cx="810378" cy="1047231"/>
                </a:xfrm>
                <a:solidFill>
                  <a:schemeClr val="accent3">
                    <a:lumMod val="75000"/>
                  </a:schemeClr>
                </a:solidFill>
              </p:grpSpPr>
              <p:sp>
                <p:nvSpPr>
                  <p:cNvPr id="228" name="Oval 227"/>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9" name="Delay 228"/>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12" name="Group 211"/>
                <p:cNvGrpSpPr/>
                <p:nvPr/>
              </p:nvGrpSpPr>
              <p:grpSpPr>
                <a:xfrm>
                  <a:off x="5712389" y="2585187"/>
                  <a:ext cx="689708" cy="718852"/>
                  <a:chOff x="4211043" y="-475197"/>
                  <a:chExt cx="851549" cy="984598"/>
                </a:xfrm>
                <a:solidFill>
                  <a:schemeClr val="accent5">
                    <a:lumMod val="50000"/>
                  </a:schemeClr>
                </a:solidFill>
              </p:grpSpPr>
              <p:sp>
                <p:nvSpPr>
                  <p:cNvPr id="226" name="Oval 225"/>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7" name="Delay 226"/>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13" name="Group 212"/>
                <p:cNvGrpSpPr/>
                <p:nvPr/>
              </p:nvGrpSpPr>
              <p:grpSpPr>
                <a:xfrm>
                  <a:off x="8278382" y="4513154"/>
                  <a:ext cx="605610" cy="697399"/>
                  <a:chOff x="5691651" y="2138461"/>
                  <a:chExt cx="673974" cy="987197"/>
                </a:xfrm>
                <a:solidFill>
                  <a:srgbClr val="7030A0"/>
                </a:solidFill>
              </p:grpSpPr>
              <p:sp>
                <p:nvSpPr>
                  <p:cNvPr id="224" name="Oval 223"/>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25" name="Delay 224"/>
                  <p:cNvSpPr/>
                  <p:nvPr/>
                </p:nvSpPr>
                <p:spPr>
                  <a:xfrm rot="16200000">
                    <a:off x="5831728" y="2591761"/>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cxnSp>
              <p:nvCxnSpPr>
                <p:cNvPr id="214" name="Straight Arrow Connector 213"/>
                <p:cNvCxnSpPr/>
                <p:nvPr/>
              </p:nvCxnSpPr>
              <p:spPr>
                <a:xfrm flipH="1" flipV="1">
                  <a:off x="6474643" y="3233227"/>
                  <a:ext cx="1903668" cy="12799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p:nvPr/>
              </p:nvCxnSpPr>
              <p:spPr>
                <a:xfrm flipV="1">
                  <a:off x="5617300" y="3372561"/>
                  <a:ext cx="327798" cy="112812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Straight Arrow Connector 215"/>
                <p:cNvCxnSpPr/>
                <p:nvPr/>
              </p:nvCxnSpPr>
              <p:spPr>
                <a:xfrm flipH="1">
                  <a:off x="5814511" y="3114940"/>
                  <a:ext cx="1742048" cy="158142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7" name="TextBox 216"/>
                <p:cNvSpPr txBox="1"/>
                <p:nvPr/>
              </p:nvSpPr>
              <p:spPr>
                <a:xfrm>
                  <a:off x="8261635" y="3291674"/>
                  <a:ext cx="480929" cy="369332"/>
                </a:xfrm>
                <a:prstGeom prst="rect">
                  <a:avLst/>
                </a:prstGeom>
                <a:noFill/>
                <a:ln w="28575">
                  <a:noFill/>
                </a:ln>
              </p:spPr>
              <p:txBody>
                <a:bodyPr wrap="square" rtlCol="0">
                  <a:spAutoFit/>
                </a:bodyPr>
                <a:lstStyle/>
                <a:p>
                  <a:r>
                    <a:rPr lang="en-US" dirty="0">
                      <a:ea typeface="Gill Sans" charset="0"/>
                      <a:cs typeface="Gill Sans" charset="0"/>
                    </a:rPr>
                    <a:t>2</a:t>
                  </a:r>
                </a:p>
              </p:txBody>
            </p:sp>
            <p:sp>
              <p:nvSpPr>
                <p:cNvPr id="218" name="TextBox 217"/>
                <p:cNvSpPr txBox="1"/>
                <p:nvPr/>
              </p:nvSpPr>
              <p:spPr>
                <a:xfrm>
                  <a:off x="7930586" y="3887943"/>
                  <a:ext cx="480929" cy="369332"/>
                </a:xfrm>
                <a:prstGeom prst="rect">
                  <a:avLst/>
                </a:prstGeom>
                <a:noFill/>
              </p:spPr>
              <p:txBody>
                <a:bodyPr wrap="square" rtlCol="0">
                  <a:spAutoFit/>
                </a:bodyPr>
                <a:lstStyle/>
                <a:p>
                  <a:r>
                    <a:rPr lang="en-US" dirty="0">
                      <a:ea typeface="Gill Sans" charset="0"/>
                      <a:cs typeface="Gill Sans" charset="0"/>
                    </a:rPr>
                    <a:t>2</a:t>
                  </a:r>
                </a:p>
              </p:txBody>
            </p:sp>
            <p:sp>
              <p:nvSpPr>
                <p:cNvPr id="219" name="TextBox 218"/>
                <p:cNvSpPr txBox="1"/>
                <p:nvPr/>
              </p:nvSpPr>
              <p:spPr>
                <a:xfrm>
                  <a:off x="5401632" y="3957774"/>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220" name="TextBox 219"/>
                <p:cNvSpPr txBox="1"/>
                <p:nvPr/>
              </p:nvSpPr>
              <p:spPr>
                <a:xfrm>
                  <a:off x="7075630" y="2930274"/>
                  <a:ext cx="480929" cy="369332"/>
                </a:xfrm>
                <a:prstGeom prst="rect">
                  <a:avLst/>
                </a:prstGeom>
                <a:noFill/>
              </p:spPr>
              <p:txBody>
                <a:bodyPr wrap="square" rtlCol="0">
                  <a:spAutoFit/>
                </a:bodyPr>
                <a:lstStyle/>
                <a:p>
                  <a:r>
                    <a:rPr lang="en-US" dirty="0">
                      <a:ea typeface="Gill Sans" charset="0"/>
                      <a:cs typeface="Gill Sans" charset="0"/>
                    </a:rPr>
                    <a:t>2</a:t>
                  </a:r>
                </a:p>
              </p:txBody>
            </p:sp>
            <p:sp>
              <p:nvSpPr>
                <p:cNvPr id="221" name="TextBox 220"/>
                <p:cNvSpPr txBox="1"/>
                <p:nvPr/>
              </p:nvSpPr>
              <p:spPr>
                <a:xfrm>
                  <a:off x="7923357" y="4812013"/>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cxnSp>
              <p:nvCxnSpPr>
                <p:cNvPr id="222" name="Straight Arrow Connector 221"/>
                <p:cNvCxnSpPr/>
                <p:nvPr/>
              </p:nvCxnSpPr>
              <p:spPr>
                <a:xfrm>
                  <a:off x="6329755" y="3388762"/>
                  <a:ext cx="1963588" cy="128791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6199168" y="3359031"/>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grpSp>
          <p:sp>
            <p:nvSpPr>
              <p:cNvPr id="206" name="TextBox 205"/>
              <p:cNvSpPr txBox="1"/>
              <p:nvPr/>
            </p:nvSpPr>
            <p:spPr>
              <a:xfrm>
                <a:off x="6883258" y="4087014"/>
                <a:ext cx="480929" cy="369332"/>
              </a:xfrm>
              <a:prstGeom prst="rect">
                <a:avLst/>
              </a:prstGeom>
              <a:noFill/>
            </p:spPr>
            <p:txBody>
              <a:bodyPr wrap="square" rtlCol="0">
                <a:spAutoFit/>
              </a:bodyPr>
              <a:lstStyle/>
              <a:p>
                <a:r>
                  <a:rPr lang="en-US">
                    <a:ea typeface="Gill Sans" charset="0"/>
                    <a:cs typeface="Gill Sans" charset="0"/>
                  </a:rPr>
                  <a:t>2</a:t>
                </a:r>
                <a:endParaRPr lang="en-US" dirty="0">
                  <a:ea typeface="Gill Sans" charset="0"/>
                  <a:cs typeface="Gill Sans" charset="0"/>
                </a:endParaRPr>
              </a:p>
            </p:txBody>
          </p:sp>
        </p:grpSp>
      </p:grpSp>
      <p:cxnSp>
        <p:nvCxnSpPr>
          <p:cNvPr id="240" name="Straight Connector 239"/>
          <p:cNvCxnSpPr/>
          <p:nvPr/>
        </p:nvCxnSpPr>
        <p:spPr>
          <a:xfrm flipH="1">
            <a:off x="8129219" y="3487123"/>
            <a:ext cx="321953" cy="10780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flipH="1">
            <a:off x="8930690" y="3040731"/>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flipH="1">
            <a:off x="9609061" y="3348520"/>
            <a:ext cx="520770" cy="120277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0515667" y="3382885"/>
            <a:ext cx="507750" cy="114149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flipH="1">
            <a:off x="9668688" y="4796097"/>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flipH="1">
            <a:off x="8136661" y="4799619"/>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87734" y="1573297"/>
            <a:ext cx="7242002" cy="523220"/>
          </a:xfrm>
          <a:prstGeom prst="rect">
            <a:avLst/>
          </a:prstGeom>
          <a:noFill/>
        </p:spPr>
        <p:txBody>
          <a:bodyPr wrap="square" rtlCol="0">
            <a:spAutoFit/>
          </a:bodyPr>
          <a:lstStyle/>
          <a:p>
            <a:r>
              <a:rPr lang="en-US" sz="2800" dirty="0" smtClean="0">
                <a:latin typeface="Gill Sans Light" charset="0"/>
                <a:ea typeface="Gill Sans Light" charset="0"/>
                <a:cs typeface="Gill Sans Light" charset="0"/>
              </a:rPr>
              <a:t>Fluid Model: Transactions as continuous streams</a:t>
            </a:r>
            <a:endParaRPr lang="en-US" sz="2800" dirty="0">
              <a:latin typeface="Gill Sans Light" charset="0"/>
              <a:ea typeface="Gill Sans Light" charset="0"/>
              <a:cs typeface="Gill Sans Light" charset="0"/>
            </a:endParaRPr>
          </a:p>
        </p:txBody>
      </p:sp>
      <p:sp>
        <p:nvSpPr>
          <p:cNvPr id="62" name="TextBox 61"/>
          <p:cNvSpPr txBox="1"/>
          <p:nvPr/>
        </p:nvSpPr>
        <p:spPr>
          <a:xfrm>
            <a:off x="3867719" y="5391279"/>
            <a:ext cx="787395" cy="461665"/>
          </a:xfrm>
          <a:prstGeom prst="rect">
            <a:avLst/>
          </a:prstGeom>
          <a:noFill/>
        </p:spPr>
        <p:txBody>
          <a:bodyPr wrap="none" rtlCol="0">
            <a:spAutoFit/>
          </a:bodyPr>
          <a:lstStyle/>
          <a:p>
            <a:r>
              <a:rPr lang="en-US" sz="2400" dirty="0" smtClean="0"/>
              <a:t>Alice</a:t>
            </a:r>
            <a:endParaRPr lang="en-US" sz="2400" dirty="0"/>
          </a:p>
        </p:txBody>
      </p:sp>
      <p:sp>
        <p:nvSpPr>
          <p:cNvPr id="63" name="TextBox 62"/>
          <p:cNvSpPr txBox="1"/>
          <p:nvPr/>
        </p:nvSpPr>
        <p:spPr>
          <a:xfrm>
            <a:off x="2248252" y="5277530"/>
            <a:ext cx="675185" cy="461665"/>
          </a:xfrm>
          <a:prstGeom prst="rect">
            <a:avLst/>
          </a:prstGeom>
          <a:noFill/>
        </p:spPr>
        <p:txBody>
          <a:bodyPr wrap="none" rtlCol="0">
            <a:spAutoFit/>
          </a:bodyPr>
          <a:lstStyle/>
          <a:p>
            <a:r>
              <a:rPr lang="en-US" sz="2400" dirty="0" smtClean="0"/>
              <a:t>Bob</a:t>
            </a:r>
            <a:endParaRPr lang="en-US" sz="2400" dirty="0"/>
          </a:p>
        </p:txBody>
      </p:sp>
      <p:sp>
        <p:nvSpPr>
          <p:cNvPr id="64" name="TextBox 63"/>
          <p:cNvSpPr txBox="1"/>
          <p:nvPr/>
        </p:nvSpPr>
        <p:spPr>
          <a:xfrm>
            <a:off x="5322205" y="2688691"/>
            <a:ext cx="1059906" cy="461665"/>
          </a:xfrm>
          <a:prstGeom prst="rect">
            <a:avLst/>
          </a:prstGeom>
          <a:noFill/>
        </p:spPr>
        <p:txBody>
          <a:bodyPr wrap="none" rtlCol="0">
            <a:spAutoFit/>
          </a:bodyPr>
          <a:lstStyle/>
          <a:p>
            <a:r>
              <a:rPr lang="en-US" sz="2400" dirty="0" smtClean="0"/>
              <a:t>Charlie</a:t>
            </a:r>
            <a:endParaRPr lang="en-US" sz="2400" dirty="0"/>
          </a:p>
        </p:txBody>
      </p:sp>
    </p:spTree>
    <p:extLst>
      <p:ext uri="{BB962C8B-B14F-4D97-AF65-F5344CB8AC3E}">
        <p14:creationId xmlns:p14="http://schemas.microsoft.com/office/powerpoint/2010/main" val="436905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5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8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7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4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5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9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7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8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9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7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9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9" grpId="0"/>
      <p:bldP spid="109" grpId="0"/>
      <p:bldP spid="169" grpId="0"/>
      <p:bldP spid="174" grpId="0"/>
      <p:bldP spid="187" grpId="0"/>
      <p:bldP spid="189" grpId="0"/>
      <p:bldP spid="190" grpId="0"/>
      <p:bldP spid="191" grpId="0"/>
      <p:bldP spid="176" grpId="0"/>
      <p:bldP spid="62" grpId="0"/>
      <p:bldP spid="63" grpId="0"/>
      <p:bldP spid="6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F87D3E06-D69A-8D4B-8F4E-A5338D96708D}" type="slidenum">
              <a:rPr lang="en-US" smtClean="0"/>
              <a:t>31</a:t>
            </a:fld>
            <a:endParaRPr lang="en-US"/>
          </a:p>
        </p:txBody>
      </p:sp>
      <p:sp>
        <p:nvSpPr>
          <p:cNvPr id="2" name="Title 1"/>
          <p:cNvSpPr>
            <a:spLocks noGrp="1"/>
          </p:cNvSpPr>
          <p:nvPr>
            <p:ph type="title" idx="4294967295"/>
          </p:nvPr>
        </p:nvSpPr>
        <p:spPr>
          <a:xfrm>
            <a:off x="1007258" y="136494"/>
            <a:ext cx="10058400" cy="1449387"/>
          </a:xfrm>
        </p:spPr>
        <p:txBody>
          <a:bodyPr>
            <a:normAutofit/>
          </a:bodyPr>
          <a:lstStyle/>
          <a:p>
            <a:r>
              <a:rPr lang="en-US" sz="6000" dirty="0" smtClean="0"/>
              <a:t>What’s the best we can do?</a:t>
            </a:r>
            <a:endParaRPr lang="en-US" sz="6000" dirty="0"/>
          </a:p>
        </p:txBody>
      </p:sp>
      <p:sp>
        <p:nvSpPr>
          <p:cNvPr id="9" name="TextBox 8"/>
          <p:cNvSpPr txBox="1"/>
          <p:nvPr/>
        </p:nvSpPr>
        <p:spPr>
          <a:xfrm>
            <a:off x="5287811" y="1741416"/>
            <a:ext cx="1798313" cy="523220"/>
          </a:xfrm>
          <a:prstGeom prst="rect">
            <a:avLst/>
          </a:prstGeom>
          <a:noFill/>
        </p:spPr>
        <p:txBody>
          <a:bodyPr wrap="none" rtlCol="0">
            <a:spAutoFit/>
          </a:bodyPr>
          <a:lstStyle/>
          <a:p>
            <a:r>
              <a:rPr lang="en-US" sz="2800" smtClean="0">
                <a:solidFill>
                  <a:srgbClr val="00B050"/>
                </a:solidFill>
                <a:latin typeface="Gill Sans" charset="0"/>
                <a:ea typeface="Gill Sans" charset="0"/>
                <a:cs typeface="Gill Sans" charset="0"/>
              </a:rPr>
              <a:t>Circulation</a:t>
            </a:r>
            <a:endParaRPr lang="en-US" sz="2800" dirty="0">
              <a:solidFill>
                <a:srgbClr val="00B050"/>
              </a:solidFill>
              <a:latin typeface="Gill Sans" charset="0"/>
              <a:ea typeface="Gill Sans" charset="0"/>
              <a:cs typeface="Gill Sans" charset="0"/>
            </a:endParaRPr>
          </a:p>
        </p:txBody>
      </p:sp>
      <p:sp>
        <p:nvSpPr>
          <p:cNvPr id="10" name="TextBox 9"/>
          <p:cNvSpPr txBox="1"/>
          <p:nvPr/>
        </p:nvSpPr>
        <p:spPr>
          <a:xfrm>
            <a:off x="9703882" y="1741416"/>
            <a:ext cx="924805" cy="523220"/>
          </a:xfrm>
          <a:prstGeom prst="rect">
            <a:avLst/>
          </a:prstGeom>
          <a:noFill/>
        </p:spPr>
        <p:txBody>
          <a:bodyPr wrap="none" rtlCol="0">
            <a:spAutoFit/>
          </a:bodyPr>
          <a:lstStyle/>
          <a:p>
            <a:r>
              <a:rPr lang="en-US" sz="2800" dirty="0" smtClean="0">
                <a:solidFill>
                  <a:srgbClr val="A62736"/>
                </a:solidFill>
                <a:latin typeface="Gill Sans" charset="0"/>
                <a:ea typeface="Gill Sans" charset="0"/>
                <a:cs typeface="Gill Sans" charset="0"/>
              </a:rPr>
              <a:t>DAG</a:t>
            </a:r>
            <a:endParaRPr lang="en-US" sz="2800" dirty="0">
              <a:solidFill>
                <a:srgbClr val="A62736"/>
              </a:solidFill>
              <a:latin typeface="Gill Sans" charset="0"/>
              <a:ea typeface="Gill Sans" charset="0"/>
              <a:cs typeface="Gill Sans" charset="0"/>
            </a:endParaRPr>
          </a:p>
        </p:txBody>
      </p:sp>
      <p:sp>
        <p:nvSpPr>
          <p:cNvPr id="12" name="TextBox 11"/>
          <p:cNvSpPr txBox="1"/>
          <p:nvPr/>
        </p:nvSpPr>
        <p:spPr>
          <a:xfrm>
            <a:off x="3698026" y="3467169"/>
            <a:ext cx="413896" cy="646331"/>
          </a:xfrm>
          <a:prstGeom prst="rect">
            <a:avLst/>
          </a:prstGeom>
          <a:noFill/>
        </p:spPr>
        <p:txBody>
          <a:bodyPr wrap="none" rtlCol="0">
            <a:spAutoFit/>
          </a:bodyPr>
          <a:lstStyle/>
          <a:p>
            <a:r>
              <a:rPr lang="en-US" sz="3600" dirty="0" smtClean="0"/>
              <a:t>=</a:t>
            </a:r>
            <a:endParaRPr lang="en-US" sz="3600" dirty="0"/>
          </a:p>
        </p:txBody>
      </p:sp>
      <p:sp>
        <p:nvSpPr>
          <p:cNvPr id="15" name="TextBox 14"/>
          <p:cNvSpPr txBox="1"/>
          <p:nvPr/>
        </p:nvSpPr>
        <p:spPr>
          <a:xfrm>
            <a:off x="702870" y="1737358"/>
            <a:ext cx="2436501" cy="523220"/>
          </a:xfrm>
          <a:prstGeom prst="rect">
            <a:avLst/>
          </a:prstGeom>
          <a:noFill/>
        </p:spPr>
        <p:txBody>
          <a:bodyPr wrap="none" rtlCol="0">
            <a:spAutoFit/>
          </a:bodyPr>
          <a:lstStyle/>
          <a:p>
            <a:r>
              <a:rPr lang="en-US" sz="2800" dirty="0" smtClean="0">
                <a:latin typeface="Gill Sans" charset="0"/>
                <a:ea typeface="Gill Sans" charset="0"/>
                <a:cs typeface="Gill Sans" charset="0"/>
              </a:rPr>
              <a:t>Payment Graph</a:t>
            </a:r>
            <a:endParaRPr lang="en-US" sz="2800" dirty="0">
              <a:latin typeface="Gill Sans" charset="0"/>
              <a:ea typeface="Gill Sans" charset="0"/>
              <a:cs typeface="Gill Sans" charset="0"/>
            </a:endParaRPr>
          </a:p>
        </p:txBody>
      </p:sp>
      <p:grpSp>
        <p:nvGrpSpPr>
          <p:cNvPr id="138" name="Group 137"/>
          <p:cNvGrpSpPr/>
          <p:nvPr/>
        </p:nvGrpSpPr>
        <p:grpSpPr>
          <a:xfrm>
            <a:off x="115324" y="2680054"/>
            <a:ext cx="3856769" cy="2821622"/>
            <a:chOff x="5023514" y="2575411"/>
            <a:chExt cx="3856769" cy="2821622"/>
          </a:xfrm>
        </p:grpSpPr>
        <p:cxnSp>
          <p:nvCxnSpPr>
            <p:cNvPr id="95" name="Straight Arrow Connector 94"/>
            <p:cNvCxnSpPr/>
            <p:nvPr/>
          </p:nvCxnSpPr>
          <p:spPr>
            <a:xfrm flipV="1">
              <a:off x="7131228" y="3286762"/>
              <a:ext cx="600862" cy="111394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endCxn id="104" idx="0"/>
            </p:cNvCxnSpPr>
            <p:nvPr/>
          </p:nvCxnSpPr>
          <p:spPr>
            <a:xfrm>
              <a:off x="8067816" y="3304039"/>
              <a:ext cx="484316" cy="120911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7" name="Group 136"/>
            <p:cNvGrpSpPr/>
            <p:nvPr/>
          </p:nvGrpSpPr>
          <p:grpSpPr>
            <a:xfrm>
              <a:off x="5023514" y="2575411"/>
              <a:ext cx="3856769" cy="2821622"/>
              <a:chOff x="5023514" y="2575411"/>
              <a:chExt cx="3856769" cy="2821622"/>
            </a:xfrm>
          </p:grpSpPr>
          <p:sp>
            <p:nvSpPr>
              <p:cNvPr id="103" name="TextBox 102"/>
              <p:cNvSpPr txBox="1"/>
              <p:nvPr/>
            </p:nvSpPr>
            <p:spPr>
              <a:xfrm>
                <a:off x="5781199" y="4782032"/>
                <a:ext cx="480929" cy="369332"/>
              </a:xfrm>
              <a:prstGeom prst="rect">
                <a:avLst/>
              </a:prstGeom>
              <a:noFill/>
              <a:ln w="28575">
                <a:noFill/>
              </a:ln>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grpSp>
            <p:nvGrpSpPr>
              <p:cNvPr id="136" name="Group 135"/>
              <p:cNvGrpSpPr/>
              <p:nvPr/>
            </p:nvGrpSpPr>
            <p:grpSpPr>
              <a:xfrm>
                <a:off x="5023514" y="2575411"/>
                <a:ext cx="3856769" cy="2821622"/>
                <a:chOff x="5023514" y="2575411"/>
                <a:chExt cx="3856769" cy="2821622"/>
              </a:xfrm>
            </p:grpSpPr>
            <p:cxnSp>
              <p:nvCxnSpPr>
                <p:cNvPr id="83" name="Straight Arrow Connector 82"/>
                <p:cNvCxnSpPr/>
                <p:nvPr/>
              </p:nvCxnSpPr>
              <p:spPr>
                <a:xfrm flipH="1">
                  <a:off x="7237137" y="4814183"/>
                  <a:ext cx="97680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a:off x="5712388" y="4833069"/>
                  <a:ext cx="104382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87" name="Picture 86">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6578994" y="4257275"/>
                  <a:ext cx="865071" cy="1135714"/>
                </a:xfrm>
                <a:prstGeom prst="rect">
                  <a:avLst/>
                </a:prstGeom>
              </p:spPr>
            </p:pic>
            <p:pic>
              <p:nvPicPr>
                <p:cNvPr id="88" name="Picture 87">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5023514" y="4269105"/>
                  <a:ext cx="912609" cy="1127928"/>
                </a:xfrm>
                <a:prstGeom prst="rect">
                  <a:avLst/>
                </a:prstGeom>
              </p:spPr>
            </p:pic>
            <p:grpSp>
              <p:nvGrpSpPr>
                <p:cNvPr id="89" name="Group 88"/>
                <p:cNvGrpSpPr/>
                <p:nvPr/>
              </p:nvGrpSpPr>
              <p:grpSpPr>
                <a:xfrm>
                  <a:off x="7605171" y="2575411"/>
                  <a:ext cx="673218" cy="667992"/>
                  <a:chOff x="5905366" y="2607492"/>
                  <a:chExt cx="810378" cy="1047231"/>
                </a:xfrm>
                <a:solidFill>
                  <a:schemeClr val="accent3">
                    <a:lumMod val="75000"/>
                  </a:schemeClr>
                </a:solidFill>
              </p:grpSpPr>
              <p:sp>
                <p:nvSpPr>
                  <p:cNvPr id="108" name="Oval 107"/>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9" name="Delay 108"/>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90" name="Group 89"/>
                <p:cNvGrpSpPr/>
                <p:nvPr/>
              </p:nvGrpSpPr>
              <p:grpSpPr>
                <a:xfrm>
                  <a:off x="5712389" y="2585187"/>
                  <a:ext cx="689708" cy="718852"/>
                  <a:chOff x="4211043" y="-475197"/>
                  <a:chExt cx="851549" cy="984598"/>
                </a:xfrm>
                <a:solidFill>
                  <a:schemeClr val="accent5">
                    <a:lumMod val="50000"/>
                  </a:schemeClr>
                </a:solidFill>
              </p:grpSpPr>
              <p:sp>
                <p:nvSpPr>
                  <p:cNvPr id="106" name="Oval 105"/>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7" name="Delay 106"/>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91" name="Group 90"/>
                <p:cNvGrpSpPr/>
                <p:nvPr/>
              </p:nvGrpSpPr>
              <p:grpSpPr>
                <a:xfrm>
                  <a:off x="8260097" y="4513156"/>
                  <a:ext cx="620186" cy="688080"/>
                  <a:chOff x="5671299" y="2138460"/>
                  <a:chExt cx="690195" cy="974004"/>
                </a:xfrm>
                <a:solidFill>
                  <a:srgbClr val="7030A0"/>
                </a:solidFill>
              </p:grpSpPr>
              <p:sp>
                <p:nvSpPr>
                  <p:cNvPr id="104" name="Oval 103"/>
                  <p:cNvSpPr/>
                  <p:nvPr/>
                </p:nvSpPr>
                <p:spPr>
                  <a:xfrm>
                    <a:off x="5811415" y="2138460"/>
                    <a:ext cx="369777" cy="4976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   </a:t>
                    </a:r>
                    <a:endParaRPr lang="en-US" sz="2400" dirty="0"/>
                  </a:p>
                </p:txBody>
              </p:sp>
              <p:sp>
                <p:nvSpPr>
                  <p:cNvPr id="105" name="Delay 104"/>
                  <p:cNvSpPr/>
                  <p:nvPr/>
                </p:nvSpPr>
                <p:spPr>
                  <a:xfrm rot="16200000">
                    <a:off x="5819487" y="2570457"/>
                    <a:ext cx="393819" cy="69019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       </a:t>
                    </a:r>
                    <a:endParaRPr lang="en-US" sz="2400" dirty="0"/>
                  </a:p>
                </p:txBody>
              </p:sp>
            </p:grpSp>
            <p:cxnSp>
              <p:nvCxnSpPr>
                <p:cNvPr id="92" name="Straight Arrow Connector 91"/>
                <p:cNvCxnSpPr/>
                <p:nvPr/>
              </p:nvCxnSpPr>
              <p:spPr>
                <a:xfrm flipH="1" flipV="1">
                  <a:off x="6474643" y="3233227"/>
                  <a:ext cx="1903668" cy="12799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flipV="1">
                  <a:off x="5617300" y="3372561"/>
                  <a:ext cx="327798" cy="112812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stCxn id="102" idx="3"/>
                </p:cNvCxnSpPr>
                <p:nvPr/>
              </p:nvCxnSpPr>
              <p:spPr>
                <a:xfrm flipH="1">
                  <a:off x="5814511" y="3114940"/>
                  <a:ext cx="1742048" cy="158142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8261635" y="3291674"/>
                  <a:ext cx="480929" cy="369332"/>
                </a:xfrm>
                <a:prstGeom prst="rect">
                  <a:avLst/>
                </a:prstGeom>
                <a:noFill/>
                <a:ln w="28575">
                  <a:noFill/>
                </a:ln>
              </p:spPr>
              <p:txBody>
                <a:bodyPr wrap="square" rtlCol="0">
                  <a:spAutoFit/>
                </a:bodyPr>
                <a:lstStyle/>
                <a:p>
                  <a:r>
                    <a:rPr lang="en-US" dirty="0">
                      <a:ea typeface="Gill Sans" charset="0"/>
                      <a:cs typeface="Gill Sans" charset="0"/>
                    </a:rPr>
                    <a:t>2</a:t>
                  </a:r>
                </a:p>
              </p:txBody>
            </p:sp>
            <p:sp>
              <p:nvSpPr>
                <p:cNvPr id="98" name="TextBox 97"/>
                <p:cNvSpPr txBox="1"/>
                <p:nvPr/>
              </p:nvSpPr>
              <p:spPr>
                <a:xfrm>
                  <a:off x="7930586" y="3887943"/>
                  <a:ext cx="480929" cy="369332"/>
                </a:xfrm>
                <a:prstGeom prst="rect">
                  <a:avLst/>
                </a:prstGeom>
                <a:noFill/>
              </p:spPr>
              <p:txBody>
                <a:bodyPr wrap="square" rtlCol="0">
                  <a:spAutoFit/>
                </a:bodyPr>
                <a:lstStyle/>
                <a:p>
                  <a:r>
                    <a:rPr lang="en-US" dirty="0">
                      <a:ea typeface="Gill Sans" charset="0"/>
                      <a:cs typeface="Gill Sans" charset="0"/>
                    </a:rPr>
                    <a:t>2</a:t>
                  </a:r>
                </a:p>
              </p:txBody>
            </p:sp>
            <p:sp>
              <p:nvSpPr>
                <p:cNvPr id="100" name="TextBox 99"/>
                <p:cNvSpPr txBox="1"/>
                <p:nvPr/>
              </p:nvSpPr>
              <p:spPr>
                <a:xfrm>
                  <a:off x="5401632" y="3957774"/>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02" name="TextBox 101"/>
                <p:cNvSpPr txBox="1"/>
                <p:nvPr/>
              </p:nvSpPr>
              <p:spPr>
                <a:xfrm>
                  <a:off x="7075630" y="2930274"/>
                  <a:ext cx="480929" cy="369332"/>
                </a:xfrm>
                <a:prstGeom prst="rect">
                  <a:avLst/>
                </a:prstGeom>
                <a:noFill/>
              </p:spPr>
              <p:txBody>
                <a:bodyPr wrap="square" rtlCol="0">
                  <a:spAutoFit/>
                </a:bodyPr>
                <a:lstStyle/>
                <a:p>
                  <a:r>
                    <a:rPr lang="en-US" dirty="0">
                      <a:ea typeface="Gill Sans" charset="0"/>
                      <a:cs typeface="Gill Sans" charset="0"/>
                    </a:rPr>
                    <a:t>2</a:t>
                  </a:r>
                </a:p>
              </p:txBody>
            </p:sp>
            <p:sp>
              <p:nvSpPr>
                <p:cNvPr id="129" name="TextBox 128"/>
                <p:cNvSpPr txBox="1"/>
                <p:nvPr/>
              </p:nvSpPr>
              <p:spPr>
                <a:xfrm>
                  <a:off x="7923357" y="4812013"/>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cxnSp>
              <p:nvCxnSpPr>
                <p:cNvPr id="130" name="Straight Arrow Connector 129"/>
                <p:cNvCxnSpPr/>
                <p:nvPr/>
              </p:nvCxnSpPr>
              <p:spPr>
                <a:xfrm>
                  <a:off x="6329755" y="3388762"/>
                  <a:ext cx="1963588" cy="128791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p:cNvSpPr txBox="1"/>
                <p:nvPr/>
              </p:nvSpPr>
              <p:spPr>
                <a:xfrm>
                  <a:off x="6199168" y="3359031"/>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grpSp>
          <p:sp>
            <p:nvSpPr>
              <p:cNvPr id="135" name="TextBox 134"/>
              <p:cNvSpPr txBox="1"/>
              <p:nvPr/>
            </p:nvSpPr>
            <p:spPr>
              <a:xfrm>
                <a:off x="6883258" y="4087014"/>
                <a:ext cx="480929" cy="369332"/>
              </a:xfrm>
              <a:prstGeom prst="rect">
                <a:avLst/>
              </a:prstGeom>
              <a:noFill/>
            </p:spPr>
            <p:txBody>
              <a:bodyPr wrap="square" rtlCol="0">
                <a:spAutoFit/>
              </a:bodyPr>
              <a:lstStyle/>
              <a:p>
                <a:r>
                  <a:rPr lang="en-US">
                    <a:ea typeface="Gill Sans" charset="0"/>
                    <a:cs typeface="Gill Sans" charset="0"/>
                  </a:rPr>
                  <a:t>2</a:t>
                </a:r>
                <a:endParaRPr lang="en-US" dirty="0">
                  <a:ea typeface="Gill Sans" charset="0"/>
                  <a:cs typeface="Gill Sans" charset="0"/>
                </a:endParaRPr>
              </a:p>
            </p:txBody>
          </p:sp>
        </p:grpSp>
      </p:grpSp>
      <p:cxnSp>
        <p:nvCxnSpPr>
          <p:cNvPr id="148" name="Straight Arrow Connector 147"/>
          <p:cNvCxnSpPr/>
          <p:nvPr/>
        </p:nvCxnSpPr>
        <p:spPr>
          <a:xfrm flipV="1">
            <a:off x="6321657" y="3387361"/>
            <a:ext cx="600862" cy="1113946"/>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a:off x="7276533" y="3404638"/>
            <a:ext cx="480412" cy="120911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51" name="TextBox 150"/>
          <p:cNvSpPr txBox="1"/>
          <p:nvPr/>
        </p:nvSpPr>
        <p:spPr>
          <a:xfrm>
            <a:off x="4971628" y="4882631"/>
            <a:ext cx="480929" cy="369332"/>
          </a:xfrm>
          <a:prstGeom prst="rect">
            <a:avLst/>
          </a:prstGeom>
          <a:noFill/>
          <a:ln w="28575">
            <a:noFill/>
          </a:ln>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cxnSp>
        <p:nvCxnSpPr>
          <p:cNvPr id="154" name="Straight Arrow Connector 153"/>
          <p:cNvCxnSpPr/>
          <p:nvPr/>
        </p:nvCxnSpPr>
        <p:spPr>
          <a:xfrm flipH="1">
            <a:off x="6427566" y="4914782"/>
            <a:ext cx="976808" cy="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p:nvPr/>
        </p:nvCxnSpPr>
        <p:spPr>
          <a:xfrm>
            <a:off x="4902817" y="4933668"/>
            <a:ext cx="1043820" cy="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156" name="Picture 155">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5754433" y="4344622"/>
            <a:ext cx="865071" cy="1157054"/>
          </a:xfrm>
          <a:prstGeom prst="rect">
            <a:avLst/>
          </a:prstGeom>
        </p:spPr>
      </p:pic>
      <p:pic>
        <p:nvPicPr>
          <p:cNvPr id="157" name="Picture 156">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4213943" y="4369704"/>
            <a:ext cx="912609" cy="1127928"/>
          </a:xfrm>
          <a:prstGeom prst="rect">
            <a:avLst/>
          </a:prstGeom>
        </p:spPr>
      </p:pic>
      <p:grpSp>
        <p:nvGrpSpPr>
          <p:cNvPr id="158" name="Group 157"/>
          <p:cNvGrpSpPr/>
          <p:nvPr/>
        </p:nvGrpSpPr>
        <p:grpSpPr>
          <a:xfrm>
            <a:off x="6795600" y="2676010"/>
            <a:ext cx="673218" cy="667992"/>
            <a:chOff x="5905366" y="2607492"/>
            <a:chExt cx="810378" cy="1047231"/>
          </a:xfrm>
          <a:solidFill>
            <a:schemeClr val="accent3">
              <a:lumMod val="75000"/>
            </a:schemeClr>
          </a:solidFill>
        </p:grpSpPr>
        <p:sp>
          <p:nvSpPr>
            <p:cNvPr id="175" name="Oval 174"/>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6" name="Delay 175"/>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59" name="Group 158"/>
          <p:cNvGrpSpPr/>
          <p:nvPr/>
        </p:nvGrpSpPr>
        <p:grpSpPr>
          <a:xfrm>
            <a:off x="4902818" y="2685786"/>
            <a:ext cx="689708" cy="718852"/>
            <a:chOff x="4211043" y="-475197"/>
            <a:chExt cx="851549" cy="984598"/>
          </a:xfrm>
          <a:solidFill>
            <a:schemeClr val="accent5">
              <a:lumMod val="50000"/>
            </a:schemeClr>
          </a:solidFill>
        </p:grpSpPr>
        <p:sp>
          <p:nvSpPr>
            <p:cNvPr id="173" name="Oval 172"/>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4" name="Delay 173"/>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60" name="Group 159"/>
          <p:cNvGrpSpPr/>
          <p:nvPr/>
        </p:nvGrpSpPr>
        <p:grpSpPr>
          <a:xfrm>
            <a:off x="7469666" y="4627157"/>
            <a:ext cx="605610" cy="679111"/>
            <a:chOff x="5691651" y="2138461"/>
            <a:chExt cx="673974" cy="961309"/>
          </a:xfrm>
          <a:solidFill>
            <a:srgbClr val="7030A0"/>
          </a:solidFill>
        </p:grpSpPr>
        <p:sp>
          <p:nvSpPr>
            <p:cNvPr id="171" name="Oval 170"/>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2" name="Delay 171"/>
            <p:cNvSpPr/>
            <p:nvPr/>
          </p:nvSpPr>
          <p:spPr>
            <a:xfrm rot="16200000">
              <a:off x="5831728" y="2565873"/>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cxnSp>
        <p:nvCxnSpPr>
          <p:cNvPr id="161" name="Straight Arrow Connector 160"/>
          <p:cNvCxnSpPr/>
          <p:nvPr/>
        </p:nvCxnSpPr>
        <p:spPr>
          <a:xfrm flipH="1" flipV="1">
            <a:off x="5665072" y="3333826"/>
            <a:ext cx="1903668" cy="1279928"/>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flipH="1">
            <a:off x="5004940" y="3215539"/>
            <a:ext cx="1742048" cy="1581426"/>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64" name="TextBox 163"/>
          <p:cNvSpPr txBox="1"/>
          <p:nvPr/>
        </p:nvSpPr>
        <p:spPr>
          <a:xfrm>
            <a:off x="7452064" y="3392273"/>
            <a:ext cx="480929" cy="369332"/>
          </a:xfrm>
          <a:prstGeom prst="rect">
            <a:avLst/>
          </a:prstGeom>
          <a:noFill/>
          <a:ln w="28575">
            <a:noFill/>
          </a:ln>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65" name="TextBox 164"/>
          <p:cNvSpPr txBox="1"/>
          <p:nvPr/>
        </p:nvSpPr>
        <p:spPr>
          <a:xfrm>
            <a:off x="7121015" y="3988542"/>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67" name="TextBox 166"/>
          <p:cNvSpPr txBox="1"/>
          <p:nvPr/>
        </p:nvSpPr>
        <p:spPr>
          <a:xfrm>
            <a:off x="6266059" y="3030873"/>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68" name="TextBox 167"/>
          <p:cNvSpPr txBox="1"/>
          <p:nvPr/>
        </p:nvSpPr>
        <p:spPr>
          <a:xfrm>
            <a:off x="7113786" y="4912612"/>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cxnSp>
        <p:nvCxnSpPr>
          <p:cNvPr id="169" name="Straight Arrow Connector 168"/>
          <p:cNvCxnSpPr/>
          <p:nvPr/>
        </p:nvCxnSpPr>
        <p:spPr>
          <a:xfrm>
            <a:off x="5520184" y="3489361"/>
            <a:ext cx="1963588" cy="128791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70" name="TextBox 169"/>
          <p:cNvSpPr txBox="1"/>
          <p:nvPr/>
        </p:nvSpPr>
        <p:spPr>
          <a:xfrm>
            <a:off x="5389597" y="3459630"/>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53" name="TextBox 152"/>
          <p:cNvSpPr txBox="1"/>
          <p:nvPr/>
        </p:nvSpPr>
        <p:spPr>
          <a:xfrm>
            <a:off x="6073687" y="4187613"/>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181" name="TextBox 180"/>
          <p:cNvSpPr txBox="1"/>
          <p:nvPr/>
        </p:nvSpPr>
        <p:spPr>
          <a:xfrm>
            <a:off x="6091267" y="4175425"/>
            <a:ext cx="480929" cy="369332"/>
          </a:xfrm>
          <a:prstGeom prst="rect">
            <a:avLst/>
          </a:prstGeom>
          <a:noFill/>
        </p:spPr>
        <p:txBody>
          <a:bodyPr wrap="square" rtlCol="0">
            <a:spAutoFit/>
          </a:bodyPr>
          <a:lstStyle/>
          <a:p>
            <a:r>
              <a:rPr lang="en-US" dirty="0">
                <a:ea typeface="Gill Sans" charset="0"/>
                <a:cs typeface="Gill Sans" charset="0"/>
              </a:rPr>
              <a:t>2</a:t>
            </a:r>
          </a:p>
        </p:txBody>
      </p:sp>
      <p:sp>
        <p:nvSpPr>
          <p:cNvPr id="182" name="TextBox 181"/>
          <p:cNvSpPr txBox="1"/>
          <p:nvPr/>
        </p:nvSpPr>
        <p:spPr>
          <a:xfrm>
            <a:off x="8296403" y="3461465"/>
            <a:ext cx="413896" cy="646331"/>
          </a:xfrm>
          <a:prstGeom prst="rect">
            <a:avLst/>
          </a:prstGeom>
          <a:noFill/>
        </p:spPr>
        <p:txBody>
          <a:bodyPr wrap="none" rtlCol="0">
            <a:spAutoFit/>
          </a:bodyPr>
          <a:lstStyle/>
          <a:p>
            <a:r>
              <a:rPr lang="en-US" sz="3600" dirty="0"/>
              <a:t>+</a:t>
            </a:r>
          </a:p>
        </p:txBody>
      </p:sp>
      <p:pic>
        <p:nvPicPr>
          <p:cNvPr id="183" name="Picture 182">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9919570" y="4296222"/>
            <a:ext cx="865071" cy="1221361"/>
          </a:xfrm>
          <a:prstGeom prst="rect">
            <a:avLst/>
          </a:prstGeom>
        </p:spPr>
      </p:pic>
      <p:pic>
        <p:nvPicPr>
          <p:cNvPr id="184" name="Picture 183">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8345910" y="4391862"/>
            <a:ext cx="912609" cy="1127928"/>
          </a:xfrm>
          <a:prstGeom prst="rect">
            <a:avLst/>
          </a:prstGeom>
        </p:spPr>
      </p:pic>
      <p:grpSp>
        <p:nvGrpSpPr>
          <p:cNvPr id="185" name="Group 184"/>
          <p:cNvGrpSpPr/>
          <p:nvPr/>
        </p:nvGrpSpPr>
        <p:grpSpPr>
          <a:xfrm>
            <a:off x="10927567" y="2698168"/>
            <a:ext cx="673218" cy="667992"/>
            <a:chOff x="5905366" y="2607492"/>
            <a:chExt cx="810378" cy="1047231"/>
          </a:xfrm>
          <a:solidFill>
            <a:schemeClr val="accent3">
              <a:lumMod val="75000"/>
            </a:schemeClr>
          </a:solidFill>
        </p:grpSpPr>
        <p:sp>
          <p:nvSpPr>
            <p:cNvPr id="186" name="Oval 185"/>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87" name="Delay 186"/>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88" name="Group 187"/>
          <p:cNvGrpSpPr/>
          <p:nvPr/>
        </p:nvGrpSpPr>
        <p:grpSpPr>
          <a:xfrm>
            <a:off x="9034785" y="2707944"/>
            <a:ext cx="689708" cy="718852"/>
            <a:chOff x="4211043" y="-475197"/>
            <a:chExt cx="851549" cy="984598"/>
          </a:xfrm>
          <a:solidFill>
            <a:schemeClr val="accent5">
              <a:lumMod val="50000"/>
            </a:schemeClr>
          </a:solidFill>
        </p:grpSpPr>
        <p:sp>
          <p:nvSpPr>
            <p:cNvPr id="189" name="Oval 188"/>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0" name="Delay 189"/>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91" name="Group 190"/>
          <p:cNvGrpSpPr/>
          <p:nvPr/>
        </p:nvGrpSpPr>
        <p:grpSpPr>
          <a:xfrm>
            <a:off x="11537588" y="4608480"/>
            <a:ext cx="605610" cy="697399"/>
            <a:chOff x="5691651" y="2138461"/>
            <a:chExt cx="673974" cy="987197"/>
          </a:xfrm>
          <a:solidFill>
            <a:srgbClr val="7030A0"/>
          </a:solidFill>
        </p:grpSpPr>
        <p:sp>
          <p:nvSpPr>
            <p:cNvPr id="192" name="Oval 191"/>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3" name="Delay 192"/>
            <p:cNvSpPr/>
            <p:nvPr/>
          </p:nvSpPr>
          <p:spPr>
            <a:xfrm rot="16200000">
              <a:off x="5831728" y="2591761"/>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cxnSp>
        <p:nvCxnSpPr>
          <p:cNvPr id="194" name="Straight Arrow Connector 193"/>
          <p:cNvCxnSpPr/>
          <p:nvPr/>
        </p:nvCxnSpPr>
        <p:spPr>
          <a:xfrm>
            <a:off x="11307152" y="3434614"/>
            <a:ext cx="499600" cy="1109165"/>
          </a:xfrm>
          <a:prstGeom prst="straightConnector1">
            <a:avLst/>
          </a:prstGeom>
          <a:ln w="28575">
            <a:solidFill>
              <a:srgbClr val="A62736"/>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p:cNvCxnSpPr/>
          <p:nvPr/>
        </p:nvCxnSpPr>
        <p:spPr>
          <a:xfrm flipH="1" flipV="1">
            <a:off x="9645581" y="3490652"/>
            <a:ext cx="1953778" cy="1153078"/>
          </a:xfrm>
          <a:prstGeom prst="straightConnector1">
            <a:avLst/>
          </a:prstGeom>
          <a:ln w="28575">
            <a:solidFill>
              <a:srgbClr val="A62736"/>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8838714" y="3503136"/>
            <a:ext cx="327432" cy="1031252"/>
          </a:xfrm>
          <a:prstGeom prst="straightConnector1">
            <a:avLst/>
          </a:prstGeom>
          <a:ln w="28575">
            <a:solidFill>
              <a:srgbClr val="A62736"/>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p:nvPr/>
        </p:nvCxnSpPr>
        <p:spPr>
          <a:xfrm flipH="1">
            <a:off x="9035559" y="3388652"/>
            <a:ext cx="1892007" cy="1438289"/>
          </a:xfrm>
          <a:prstGeom prst="straightConnector1">
            <a:avLst/>
          </a:prstGeom>
          <a:ln w="28575">
            <a:solidFill>
              <a:srgbClr val="A62736"/>
            </a:solidFill>
            <a:tailEnd type="triangle"/>
          </a:ln>
        </p:spPr>
        <p:style>
          <a:lnRef idx="1">
            <a:schemeClr val="accent1"/>
          </a:lnRef>
          <a:fillRef idx="0">
            <a:schemeClr val="accent1"/>
          </a:fillRef>
          <a:effectRef idx="0">
            <a:schemeClr val="accent1"/>
          </a:effectRef>
          <a:fontRef idx="minor">
            <a:schemeClr val="tx1"/>
          </a:fontRef>
        </p:style>
      </p:cxnSp>
      <p:sp>
        <p:nvSpPr>
          <p:cNvPr id="215" name="TextBox 214"/>
          <p:cNvSpPr txBox="1"/>
          <p:nvPr/>
        </p:nvSpPr>
        <p:spPr>
          <a:xfrm>
            <a:off x="11482683" y="3406066"/>
            <a:ext cx="480929" cy="369332"/>
          </a:xfrm>
          <a:prstGeom prst="rect">
            <a:avLst/>
          </a:prstGeom>
          <a:noFill/>
          <a:ln w="28575">
            <a:noFill/>
          </a:ln>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216" name="TextBox 215"/>
          <p:cNvSpPr txBox="1"/>
          <p:nvPr/>
        </p:nvSpPr>
        <p:spPr>
          <a:xfrm>
            <a:off x="8622680" y="4072166"/>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217" name="TextBox 216"/>
          <p:cNvSpPr txBox="1"/>
          <p:nvPr/>
        </p:nvSpPr>
        <p:spPr>
          <a:xfrm>
            <a:off x="10548664" y="3192740"/>
            <a:ext cx="480929"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218" name="TextBox 217"/>
          <p:cNvSpPr txBox="1"/>
          <p:nvPr/>
        </p:nvSpPr>
        <p:spPr>
          <a:xfrm>
            <a:off x="11292146" y="4181096"/>
            <a:ext cx="529611" cy="369332"/>
          </a:xfrm>
          <a:prstGeom prst="rect">
            <a:avLst/>
          </a:prstGeom>
          <a:noFill/>
        </p:spPr>
        <p:txBody>
          <a:bodyPr wrap="square" rtlCol="0">
            <a:spAutoFit/>
          </a:bodyPr>
          <a:lstStyle/>
          <a:p>
            <a:r>
              <a:rPr lang="en-US" dirty="0" smtClean="0">
                <a:ea typeface="Gill Sans" charset="0"/>
                <a:cs typeface="Gill Sans" charset="0"/>
              </a:rPr>
              <a:t>1</a:t>
            </a:r>
            <a:endParaRPr lang="en-US" dirty="0">
              <a:ea typeface="Gill Sans" charset="0"/>
              <a:cs typeface="Gill Sans" charset="0"/>
            </a:endParaRPr>
          </a:p>
        </p:txBody>
      </p:sp>
      <p:sp>
        <p:nvSpPr>
          <p:cNvPr id="85" name="TextBox 84"/>
          <p:cNvSpPr txBox="1"/>
          <p:nvPr/>
        </p:nvSpPr>
        <p:spPr>
          <a:xfrm>
            <a:off x="5051808" y="2199870"/>
            <a:ext cx="2309671" cy="523220"/>
          </a:xfrm>
          <a:prstGeom prst="rect">
            <a:avLst/>
          </a:prstGeom>
          <a:noFill/>
        </p:spPr>
        <p:txBody>
          <a:bodyPr wrap="none" rtlCol="0">
            <a:spAutoFit/>
          </a:bodyPr>
          <a:lstStyle/>
          <a:p>
            <a:r>
              <a:rPr lang="en-US" sz="2800" dirty="0" smtClean="0">
                <a:solidFill>
                  <a:srgbClr val="00B050"/>
                </a:solidFill>
                <a:latin typeface="Gill Sans" charset="0"/>
                <a:ea typeface="Gill Sans" charset="0"/>
                <a:cs typeface="Gill Sans" charset="0"/>
              </a:rPr>
              <a:t>Can be routed</a:t>
            </a:r>
            <a:endParaRPr lang="en-US" sz="2800" dirty="0">
              <a:solidFill>
                <a:srgbClr val="00B050"/>
              </a:solidFill>
              <a:latin typeface="Gill Sans" charset="0"/>
              <a:ea typeface="Gill Sans" charset="0"/>
              <a:cs typeface="Gill Sans" charset="0"/>
            </a:endParaRPr>
          </a:p>
        </p:txBody>
      </p:sp>
      <p:sp>
        <p:nvSpPr>
          <p:cNvPr id="86" name="TextBox 85"/>
          <p:cNvSpPr txBox="1"/>
          <p:nvPr/>
        </p:nvSpPr>
        <p:spPr>
          <a:xfrm>
            <a:off x="8930992" y="2145291"/>
            <a:ext cx="2762295" cy="523220"/>
          </a:xfrm>
          <a:prstGeom prst="rect">
            <a:avLst/>
          </a:prstGeom>
          <a:noFill/>
        </p:spPr>
        <p:txBody>
          <a:bodyPr wrap="none" rtlCol="0">
            <a:spAutoFit/>
          </a:bodyPr>
          <a:lstStyle/>
          <a:p>
            <a:r>
              <a:rPr lang="en-US" sz="2800" dirty="0">
                <a:solidFill>
                  <a:srgbClr val="A62736"/>
                </a:solidFill>
                <a:latin typeface="Gill Sans" charset="0"/>
                <a:ea typeface="Gill Sans" charset="0"/>
                <a:cs typeface="Gill Sans" charset="0"/>
              </a:rPr>
              <a:t>N</a:t>
            </a:r>
            <a:r>
              <a:rPr lang="en-US" sz="2800" dirty="0" smtClean="0">
                <a:solidFill>
                  <a:srgbClr val="A62736"/>
                </a:solidFill>
                <a:latin typeface="Gill Sans" charset="0"/>
                <a:ea typeface="Gill Sans" charset="0"/>
                <a:cs typeface="Gill Sans" charset="0"/>
              </a:rPr>
              <a:t>eeds </a:t>
            </a:r>
            <a:r>
              <a:rPr lang="en-US" sz="2800" dirty="0" err="1" smtClean="0">
                <a:solidFill>
                  <a:srgbClr val="A62736"/>
                </a:solidFill>
                <a:latin typeface="Gill Sans" charset="0"/>
                <a:ea typeface="Gill Sans" charset="0"/>
                <a:cs typeface="Gill Sans" charset="0"/>
              </a:rPr>
              <a:t>blockchain</a:t>
            </a:r>
            <a:endParaRPr lang="en-US" sz="2800" dirty="0">
              <a:solidFill>
                <a:srgbClr val="A62736"/>
              </a:solidFill>
              <a:latin typeface="Gill Sans" charset="0"/>
              <a:ea typeface="Gill Sans" charset="0"/>
              <a:cs typeface="Gill Sans" charset="0"/>
            </a:endParaRPr>
          </a:p>
        </p:txBody>
      </p:sp>
    </p:spTree>
    <p:extLst>
      <p:ext uri="{BB962C8B-B14F-4D97-AF65-F5344CB8AC3E}">
        <p14:creationId xmlns:p14="http://schemas.microsoft.com/office/powerpoint/2010/main" val="360807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3"/>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54"/>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18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4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4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6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6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8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85"/>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9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83"/>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88"/>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9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16"/>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9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17"/>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9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18"/>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19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15"/>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8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0"/>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51" grpId="0"/>
      <p:bldP spid="164" grpId="0"/>
      <p:bldP spid="165" grpId="0"/>
      <p:bldP spid="167" grpId="0"/>
      <p:bldP spid="168" grpId="0"/>
      <p:bldP spid="170" grpId="0"/>
      <p:bldP spid="153" grpId="0"/>
      <p:bldP spid="153" grpId="1"/>
      <p:bldP spid="181" grpId="1"/>
      <p:bldP spid="182" grpId="0"/>
      <p:bldP spid="215" grpId="0"/>
      <p:bldP spid="216" grpId="0"/>
      <p:bldP spid="217" grpId="0"/>
      <p:bldP spid="218" grpId="0"/>
      <p:bldP spid="85" grpId="0"/>
      <p:bldP spid="8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Routing the Circulation</a:t>
            </a:r>
            <a:endParaRPr lang="en-US" sz="6000" dirty="0"/>
          </a:p>
        </p:txBody>
      </p:sp>
      <p:sp>
        <p:nvSpPr>
          <p:cNvPr id="3" name="Content Placeholder 2"/>
          <p:cNvSpPr>
            <a:spLocks noGrp="1"/>
          </p:cNvSpPr>
          <p:nvPr>
            <p:ph idx="1"/>
          </p:nvPr>
        </p:nvSpPr>
        <p:spPr>
          <a:xfrm>
            <a:off x="1097280" y="1845734"/>
            <a:ext cx="6310747" cy="4023360"/>
          </a:xfrm>
        </p:spPr>
        <p:txBody>
          <a:bodyPr>
            <a:normAutofit/>
          </a:bodyPr>
          <a:lstStyle/>
          <a:p>
            <a:pPr marL="201168" lvl="1" indent="0">
              <a:buNone/>
            </a:pPr>
            <a:r>
              <a:rPr lang="en-US" dirty="0" smtClean="0">
                <a:latin typeface="Gill Sans" charset="0"/>
                <a:ea typeface="Gill Sans" charset="0"/>
                <a:cs typeface="Gill Sans" charset="0"/>
              </a:rPr>
              <a:t>Maximize</a:t>
            </a:r>
            <a:r>
              <a:rPr lang="en-US" dirty="0" smtClean="0"/>
              <a:t> sum of rates</a:t>
            </a:r>
          </a:p>
          <a:p>
            <a:pPr marL="201168" lvl="1" indent="0">
              <a:buNone/>
            </a:pPr>
            <a:r>
              <a:rPr lang="en-US" sz="2800" dirty="0" smtClean="0">
                <a:latin typeface="Gill Sans" charset="0"/>
                <a:ea typeface="Gill Sans" charset="0"/>
                <a:cs typeface="Gill Sans" charset="0"/>
              </a:rPr>
              <a:t>Constraints:</a:t>
            </a:r>
          </a:p>
          <a:p>
            <a:pPr lvl="1"/>
            <a:r>
              <a:rPr lang="en-US" dirty="0" smtClean="0"/>
              <a:t>Rate per edge &lt; </a:t>
            </a:r>
            <a:r>
              <a:rPr lang="en-US" dirty="0" smtClean="0"/>
              <a:t>capacity</a:t>
            </a:r>
            <a:endParaRPr lang="en-US" dirty="0" smtClean="0"/>
          </a:p>
          <a:p>
            <a:pPr lvl="1"/>
            <a:r>
              <a:rPr lang="en-US" dirty="0" smtClean="0"/>
              <a:t>Rate on forward edge = Rate on backward edge</a:t>
            </a:r>
            <a:endParaRPr lang="en-US" sz="2800" dirty="0" smtClean="0"/>
          </a:p>
          <a:p>
            <a:pPr marL="201168" lvl="1" indent="0">
              <a:buNone/>
            </a:pPr>
            <a:endParaRPr lang="en-US" sz="2800" dirty="0" smtClean="0"/>
          </a:p>
          <a:p>
            <a:pPr marL="0" indent="0">
              <a:buNone/>
            </a:pPr>
            <a:endParaRPr lang="en-US" sz="2800" dirty="0"/>
          </a:p>
        </p:txBody>
      </p:sp>
      <p:sp>
        <p:nvSpPr>
          <p:cNvPr id="6" name="Slide Number Placeholder 5"/>
          <p:cNvSpPr>
            <a:spLocks noGrp="1"/>
          </p:cNvSpPr>
          <p:nvPr>
            <p:ph type="sldNum" sz="quarter" idx="12"/>
          </p:nvPr>
        </p:nvSpPr>
        <p:spPr/>
        <p:txBody>
          <a:bodyPr/>
          <a:lstStyle/>
          <a:p>
            <a:fld id="{F87D3E06-D69A-8D4B-8F4E-A5338D96708D}" type="slidenum">
              <a:rPr lang="en-US" smtClean="0"/>
              <a:t>32</a:t>
            </a:fld>
            <a:endParaRPr lang="en-US"/>
          </a:p>
        </p:txBody>
      </p:sp>
      <p:grpSp>
        <p:nvGrpSpPr>
          <p:cNvPr id="98" name="Group 97"/>
          <p:cNvGrpSpPr/>
          <p:nvPr/>
        </p:nvGrpSpPr>
        <p:grpSpPr>
          <a:xfrm>
            <a:off x="6939425" y="2472552"/>
            <a:ext cx="4671830" cy="3252042"/>
            <a:chOff x="4275738" y="3390305"/>
            <a:chExt cx="4671830" cy="3252042"/>
          </a:xfrm>
        </p:grpSpPr>
        <p:cxnSp>
          <p:nvCxnSpPr>
            <p:cNvPr id="99" name="Straight Arrow Connector 98"/>
            <p:cNvCxnSpPr/>
            <p:nvPr/>
          </p:nvCxnSpPr>
          <p:spPr>
            <a:xfrm flipH="1">
              <a:off x="7504734" y="4213915"/>
              <a:ext cx="106044" cy="22534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0" name="Group 99"/>
            <p:cNvGrpSpPr/>
            <p:nvPr/>
          </p:nvGrpSpPr>
          <p:grpSpPr>
            <a:xfrm>
              <a:off x="4275738" y="3390305"/>
              <a:ext cx="4671830" cy="3252042"/>
              <a:chOff x="3465005" y="2169441"/>
              <a:chExt cx="4671830" cy="3252042"/>
            </a:xfrm>
          </p:grpSpPr>
          <p:grpSp>
            <p:nvGrpSpPr>
              <p:cNvPr id="101" name="Group 100"/>
              <p:cNvGrpSpPr/>
              <p:nvPr/>
            </p:nvGrpSpPr>
            <p:grpSpPr>
              <a:xfrm>
                <a:off x="3465005" y="2169441"/>
                <a:ext cx="4671830" cy="3252042"/>
                <a:chOff x="7480414" y="2638907"/>
                <a:chExt cx="3860478" cy="2890572"/>
              </a:xfrm>
            </p:grpSpPr>
            <p:sp>
              <p:nvSpPr>
                <p:cNvPr id="119" name="TextBox 118"/>
                <p:cNvSpPr txBox="1"/>
                <p:nvPr/>
              </p:nvSpPr>
              <p:spPr>
                <a:xfrm>
                  <a:off x="8185777" y="4770190"/>
                  <a:ext cx="480929" cy="328280"/>
                </a:xfrm>
                <a:prstGeom prst="rect">
                  <a:avLst/>
                </a:prstGeom>
                <a:noFill/>
                <a:ln w="28575">
                  <a:noFill/>
                </a:ln>
              </p:spPr>
              <p:txBody>
                <a:bodyPr wrap="square" rtlCol="0">
                  <a:spAutoFit/>
                </a:bodyPr>
                <a:lstStyle/>
                <a:p>
                  <a:r>
                    <a:rPr lang="en-US" smtClean="0">
                      <a:ea typeface="Gill Sans" charset="0"/>
                      <a:cs typeface="Gill Sans" charset="0"/>
                    </a:rPr>
                    <a:t>r</a:t>
                  </a:r>
                  <a:r>
                    <a:rPr lang="en-US" baseline="-25000" smtClean="0">
                      <a:ea typeface="Gill Sans" charset="0"/>
                      <a:cs typeface="Gill Sans" charset="0"/>
                    </a:rPr>
                    <a:t>uv</a:t>
                  </a:r>
                  <a:endParaRPr lang="en-US" baseline="-25000" dirty="0">
                    <a:ea typeface="Gill Sans" charset="0"/>
                    <a:cs typeface="Gill Sans" charset="0"/>
                  </a:endParaRPr>
                </a:p>
              </p:txBody>
            </p:sp>
            <p:pic>
              <p:nvPicPr>
                <p:cNvPr id="121" name="Picture 120">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7480414" y="4336081"/>
                  <a:ext cx="912609" cy="1127928"/>
                </a:xfrm>
                <a:prstGeom prst="rect">
                  <a:avLst/>
                </a:prstGeom>
              </p:spPr>
            </p:pic>
            <p:pic>
              <p:nvPicPr>
                <p:cNvPr id="120" name="Picture 119">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9035894" y="4324251"/>
                  <a:ext cx="865071" cy="1205228"/>
                </a:xfrm>
                <a:prstGeom prst="rect">
                  <a:avLst/>
                </a:prstGeom>
              </p:spPr>
            </p:pic>
            <p:grpSp>
              <p:nvGrpSpPr>
                <p:cNvPr id="122" name="Group 121"/>
                <p:cNvGrpSpPr/>
                <p:nvPr/>
              </p:nvGrpSpPr>
              <p:grpSpPr>
                <a:xfrm>
                  <a:off x="10062071" y="2642387"/>
                  <a:ext cx="673218" cy="667992"/>
                  <a:chOff x="5905366" y="2607492"/>
                  <a:chExt cx="810378" cy="1047231"/>
                </a:xfrm>
                <a:solidFill>
                  <a:schemeClr val="accent3">
                    <a:lumMod val="75000"/>
                  </a:schemeClr>
                </a:solidFill>
              </p:grpSpPr>
              <p:sp>
                <p:nvSpPr>
                  <p:cNvPr id="140" name="Oval 139"/>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1" name="Delay 140"/>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23" name="Group 122"/>
                <p:cNvGrpSpPr/>
                <p:nvPr/>
              </p:nvGrpSpPr>
              <p:grpSpPr>
                <a:xfrm>
                  <a:off x="8169289" y="2652163"/>
                  <a:ext cx="689708" cy="718852"/>
                  <a:chOff x="4211043" y="-475197"/>
                  <a:chExt cx="851549" cy="984598"/>
                </a:xfrm>
                <a:solidFill>
                  <a:schemeClr val="accent5">
                    <a:lumMod val="50000"/>
                  </a:schemeClr>
                </a:solidFill>
              </p:grpSpPr>
              <p:sp>
                <p:nvSpPr>
                  <p:cNvPr id="138" name="Oval 137"/>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9" name="Delay 138"/>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24" name="Group 123"/>
                <p:cNvGrpSpPr/>
                <p:nvPr/>
              </p:nvGrpSpPr>
              <p:grpSpPr>
                <a:xfrm>
                  <a:off x="10735282" y="4580130"/>
                  <a:ext cx="605610" cy="697399"/>
                  <a:chOff x="5691651" y="2138461"/>
                  <a:chExt cx="673974" cy="987197"/>
                </a:xfrm>
                <a:solidFill>
                  <a:srgbClr val="7030A0"/>
                </a:solidFill>
              </p:grpSpPr>
              <p:sp>
                <p:nvSpPr>
                  <p:cNvPr id="136" name="Oval 135"/>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7" name="Delay 136"/>
                  <p:cNvSpPr/>
                  <p:nvPr/>
                </p:nvSpPr>
                <p:spPr>
                  <a:xfrm rot="16200000">
                    <a:off x="5831728" y="2591761"/>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25" name="TextBox 124"/>
                <p:cNvSpPr txBox="1"/>
                <p:nvPr/>
              </p:nvSpPr>
              <p:spPr>
                <a:xfrm>
                  <a:off x="10610200" y="3249988"/>
                  <a:ext cx="480929" cy="328280"/>
                </a:xfrm>
                <a:prstGeom prst="rect">
                  <a:avLst/>
                </a:prstGeom>
                <a:noFill/>
                <a:ln w="28575">
                  <a:noFill/>
                </a:ln>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uv</a:t>
                  </a:r>
                  <a:endParaRPr lang="en-US" baseline="-25000" dirty="0">
                    <a:ea typeface="Gill Sans" charset="0"/>
                    <a:cs typeface="Gill Sans" charset="0"/>
                  </a:endParaRPr>
                </a:p>
              </p:txBody>
            </p:sp>
            <p:sp>
              <p:nvSpPr>
                <p:cNvPr id="126" name="TextBox 125"/>
                <p:cNvSpPr txBox="1"/>
                <p:nvPr/>
              </p:nvSpPr>
              <p:spPr>
                <a:xfrm>
                  <a:off x="7767287" y="4164448"/>
                  <a:ext cx="529611" cy="328280"/>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uv</a:t>
                  </a:r>
                  <a:endParaRPr lang="en-US" baseline="-25000" dirty="0">
                    <a:ea typeface="Gill Sans" charset="0"/>
                    <a:cs typeface="Gill Sans" charset="0"/>
                  </a:endParaRPr>
                </a:p>
              </p:txBody>
            </p:sp>
            <p:sp>
              <p:nvSpPr>
                <p:cNvPr id="127" name="TextBox 126"/>
                <p:cNvSpPr txBox="1"/>
                <p:nvPr/>
              </p:nvSpPr>
              <p:spPr>
                <a:xfrm>
                  <a:off x="8795429" y="2638907"/>
                  <a:ext cx="480929" cy="328280"/>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uv</a:t>
                  </a:r>
                  <a:endParaRPr lang="en-US" baseline="-25000" dirty="0">
                    <a:ea typeface="Gill Sans" charset="0"/>
                    <a:cs typeface="Gill Sans" charset="0"/>
                  </a:endParaRPr>
                </a:p>
              </p:txBody>
            </p:sp>
            <p:sp>
              <p:nvSpPr>
                <p:cNvPr id="128" name="TextBox 127"/>
                <p:cNvSpPr txBox="1"/>
                <p:nvPr/>
              </p:nvSpPr>
              <p:spPr>
                <a:xfrm>
                  <a:off x="10515643" y="4772261"/>
                  <a:ext cx="480929" cy="328280"/>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vu</a:t>
                  </a:r>
                  <a:endParaRPr lang="en-US" baseline="-25000" dirty="0">
                    <a:ea typeface="Gill Sans" charset="0"/>
                    <a:cs typeface="Gill Sans" charset="0"/>
                  </a:endParaRPr>
                </a:p>
              </p:txBody>
            </p:sp>
            <p:sp>
              <p:nvSpPr>
                <p:cNvPr id="129" name="TextBox 128"/>
                <p:cNvSpPr txBox="1"/>
                <p:nvPr/>
              </p:nvSpPr>
              <p:spPr>
                <a:xfrm>
                  <a:off x="9356818" y="4048258"/>
                  <a:ext cx="480929" cy="328280"/>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uv</a:t>
                  </a:r>
                  <a:endParaRPr lang="en-US" dirty="0">
                    <a:ea typeface="Gill Sans" charset="0"/>
                    <a:cs typeface="Gill Sans" charset="0"/>
                  </a:endParaRPr>
                </a:p>
              </p:txBody>
            </p:sp>
            <p:cxnSp>
              <p:nvCxnSpPr>
                <p:cNvPr id="130" name="Straight Connector 129"/>
                <p:cNvCxnSpPr/>
                <p:nvPr/>
              </p:nvCxnSpPr>
              <p:spPr>
                <a:xfrm flipH="1">
                  <a:off x="8129219" y="3487123"/>
                  <a:ext cx="321953" cy="10780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H="1">
                  <a:off x="8930690" y="3040731"/>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flipH="1">
                  <a:off x="9609061" y="3348520"/>
                  <a:ext cx="520770" cy="120277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10515667" y="3382885"/>
                  <a:ext cx="507750" cy="114149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a:off x="9668688" y="4796097"/>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H="1">
                  <a:off x="8136661" y="4799619"/>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2" name="TextBox 101"/>
              <p:cNvSpPr txBox="1"/>
              <p:nvPr/>
            </p:nvSpPr>
            <p:spPr>
              <a:xfrm>
                <a:off x="6103496" y="2652563"/>
                <a:ext cx="582005" cy="369332"/>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vu</a:t>
                </a:r>
                <a:endParaRPr lang="en-US" baseline="-25000" dirty="0">
                  <a:ea typeface="Gill Sans" charset="0"/>
                  <a:cs typeface="Gill Sans" charset="0"/>
                </a:endParaRPr>
              </a:p>
            </p:txBody>
          </p:sp>
          <p:sp>
            <p:nvSpPr>
              <p:cNvPr id="103" name="TextBox 102"/>
              <p:cNvSpPr txBox="1"/>
              <p:nvPr/>
            </p:nvSpPr>
            <p:spPr>
              <a:xfrm>
                <a:off x="4610043" y="3043401"/>
                <a:ext cx="582005" cy="369332"/>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vu</a:t>
                </a:r>
                <a:endParaRPr lang="en-US" baseline="-25000" dirty="0">
                  <a:ea typeface="Gill Sans" charset="0"/>
                  <a:cs typeface="Gill Sans" charset="0"/>
                </a:endParaRPr>
              </a:p>
            </p:txBody>
          </p:sp>
          <p:sp>
            <p:nvSpPr>
              <p:cNvPr id="104" name="TextBox 103"/>
              <p:cNvSpPr txBox="1"/>
              <p:nvPr/>
            </p:nvSpPr>
            <p:spPr>
              <a:xfrm>
                <a:off x="5219811" y="4177693"/>
                <a:ext cx="582005" cy="369332"/>
              </a:xfrm>
              <a:prstGeom prst="rect">
                <a:avLst/>
              </a:prstGeom>
              <a:noFill/>
              <a:ln w="28575">
                <a:noFill/>
              </a:ln>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vu</a:t>
                </a:r>
                <a:endParaRPr lang="en-US" baseline="-25000" dirty="0">
                  <a:ea typeface="Gill Sans" charset="0"/>
                  <a:cs typeface="Gill Sans" charset="0"/>
                </a:endParaRPr>
              </a:p>
            </p:txBody>
          </p:sp>
          <p:sp>
            <p:nvSpPr>
              <p:cNvPr id="105" name="TextBox 104"/>
              <p:cNvSpPr txBox="1"/>
              <p:nvPr/>
            </p:nvSpPr>
            <p:spPr>
              <a:xfrm>
                <a:off x="6494646" y="3058747"/>
                <a:ext cx="582005" cy="369332"/>
              </a:xfrm>
              <a:prstGeom prst="rect">
                <a:avLst/>
              </a:prstGeom>
              <a:noFill/>
            </p:spPr>
            <p:txBody>
              <a:bodyPr wrap="square" rtlCol="0">
                <a:spAutoFit/>
              </a:bodyPr>
              <a:lstStyle/>
              <a:p>
                <a:r>
                  <a:rPr lang="en-US" dirty="0" err="1" smtClean="0">
                    <a:ea typeface="Gill Sans" charset="0"/>
                    <a:cs typeface="Gill Sans" charset="0"/>
                  </a:rPr>
                  <a:t>r</a:t>
                </a:r>
                <a:r>
                  <a:rPr lang="en-US" baseline="-25000" dirty="0" err="1" smtClean="0">
                    <a:ea typeface="Gill Sans" charset="0"/>
                    <a:cs typeface="Gill Sans" charset="0"/>
                  </a:rPr>
                  <a:t>vu</a:t>
                </a:r>
                <a:endParaRPr lang="en-US" dirty="0">
                  <a:ea typeface="Gill Sans" charset="0"/>
                  <a:cs typeface="Gill Sans" charset="0"/>
                </a:endParaRPr>
              </a:p>
            </p:txBody>
          </p:sp>
          <p:sp>
            <p:nvSpPr>
              <p:cNvPr id="106" name="TextBox 105"/>
              <p:cNvSpPr txBox="1"/>
              <p:nvPr/>
            </p:nvSpPr>
            <p:spPr>
              <a:xfrm>
                <a:off x="7301984" y="4029315"/>
                <a:ext cx="582005" cy="369332"/>
              </a:xfrm>
              <a:prstGeom prst="rect">
                <a:avLst/>
              </a:prstGeom>
              <a:noFill/>
              <a:ln w="28575">
                <a:noFill/>
              </a:ln>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vu</a:t>
                </a:r>
                <a:endParaRPr lang="en-US" baseline="-25000" dirty="0">
                  <a:ea typeface="Gill Sans" charset="0"/>
                  <a:cs typeface="Gill Sans" charset="0"/>
                </a:endParaRPr>
              </a:p>
            </p:txBody>
          </p:sp>
          <p:sp>
            <p:nvSpPr>
              <p:cNvPr id="107" name="TextBox 106"/>
              <p:cNvSpPr txBox="1"/>
              <p:nvPr/>
            </p:nvSpPr>
            <p:spPr>
              <a:xfrm>
                <a:off x="6126480" y="4173162"/>
                <a:ext cx="582005" cy="369332"/>
              </a:xfrm>
              <a:prstGeom prst="rect">
                <a:avLst/>
              </a:prstGeom>
              <a:noFill/>
            </p:spPr>
            <p:txBody>
              <a:bodyPr wrap="square" rtlCol="0">
                <a:spAutoFit/>
              </a:bodyPr>
              <a:lstStyle/>
              <a:p>
                <a:r>
                  <a:rPr lang="en-US" dirty="0" err="1">
                    <a:ea typeface="Gill Sans" charset="0"/>
                    <a:cs typeface="Gill Sans" charset="0"/>
                  </a:rPr>
                  <a:t>r</a:t>
                </a:r>
                <a:r>
                  <a:rPr lang="en-US" baseline="-25000" dirty="0" err="1" smtClean="0">
                    <a:ea typeface="Gill Sans" charset="0"/>
                    <a:cs typeface="Gill Sans" charset="0"/>
                  </a:rPr>
                  <a:t>uv</a:t>
                </a:r>
                <a:endParaRPr lang="en-US" dirty="0">
                  <a:ea typeface="Gill Sans" charset="0"/>
                  <a:cs typeface="Gill Sans" charset="0"/>
                </a:endParaRPr>
              </a:p>
            </p:txBody>
          </p:sp>
          <p:cxnSp>
            <p:nvCxnSpPr>
              <p:cNvPr id="108" name="Straight Arrow Connector 107"/>
              <p:cNvCxnSpPr/>
              <p:nvPr/>
            </p:nvCxnSpPr>
            <p:spPr>
              <a:xfrm flipV="1">
                <a:off x="4060406" y="3740913"/>
                <a:ext cx="107858" cy="33793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9" name="Straight Arrow Connector 108"/>
              <p:cNvCxnSpPr/>
              <p:nvPr/>
            </p:nvCxnSpPr>
            <p:spPr>
              <a:xfrm flipV="1">
                <a:off x="5407697" y="2287643"/>
                <a:ext cx="328074" cy="814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0" name="Straight Arrow Connector 109"/>
              <p:cNvCxnSpPr/>
              <p:nvPr/>
            </p:nvCxnSpPr>
            <p:spPr>
              <a:xfrm flipV="1">
                <a:off x="4511312" y="4747837"/>
                <a:ext cx="328074" cy="814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1" name="Straight Arrow Connector 110"/>
              <p:cNvCxnSpPr/>
              <p:nvPr/>
            </p:nvCxnSpPr>
            <p:spPr>
              <a:xfrm flipV="1">
                <a:off x="6507210" y="4358286"/>
                <a:ext cx="328074" cy="814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2" name="Straight Arrow Connector 111"/>
              <p:cNvCxnSpPr/>
              <p:nvPr/>
            </p:nvCxnSpPr>
            <p:spPr>
              <a:xfrm flipH="1" flipV="1">
                <a:off x="6807835" y="4819452"/>
                <a:ext cx="3363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3" name="Straight Arrow Connector 112"/>
              <p:cNvCxnSpPr/>
              <p:nvPr/>
            </p:nvCxnSpPr>
            <p:spPr>
              <a:xfrm flipH="1" flipV="1">
                <a:off x="6056295" y="2746273"/>
                <a:ext cx="3363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p:cNvCxnSpPr/>
              <p:nvPr/>
            </p:nvCxnSpPr>
            <p:spPr>
              <a:xfrm flipH="1" flipV="1">
                <a:off x="4987582" y="4504888"/>
                <a:ext cx="3363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p:cNvCxnSpPr/>
              <p:nvPr/>
            </p:nvCxnSpPr>
            <p:spPr>
              <a:xfrm flipH="1">
                <a:off x="4597594" y="3288604"/>
                <a:ext cx="118397" cy="33285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6" name="Straight Arrow Connector 115"/>
              <p:cNvCxnSpPr/>
              <p:nvPr/>
            </p:nvCxnSpPr>
            <p:spPr>
              <a:xfrm>
                <a:off x="7405958" y="3188793"/>
                <a:ext cx="150352" cy="29292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7" name="Straight Arrow Connector 116"/>
              <p:cNvCxnSpPr/>
              <p:nvPr/>
            </p:nvCxnSpPr>
            <p:spPr>
              <a:xfrm flipV="1">
                <a:off x="6065988" y="3605613"/>
                <a:ext cx="120983" cy="24909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8" name="Straight Arrow Connector 117"/>
              <p:cNvCxnSpPr/>
              <p:nvPr/>
            </p:nvCxnSpPr>
            <p:spPr>
              <a:xfrm flipH="1" flipV="1">
                <a:off x="7460966" y="3939699"/>
                <a:ext cx="138773" cy="28178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sp>
        <p:nvSpPr>
          <p:cNvPr id="142" name="TextBox 141"/>
          <p:cNvSpPr txBox="1"/>
          <p:nvPr/>
        </p:nvSpPr>
        <p:spPr>
          <a:xfrm>
            <a:off x="8421002" y="1972225"/>
            <a:ext cx="2276736" cy="523220"/>
          </a:xfrm>
          <a:prstGeom prst="rect">
            <a:avLst/>
          </a:prstGeom>
          <a:noFill/>
        </p:spPr>
        <p:txBody>
          <a:bodyPr wrap="square" rtlCol="0">
            <a:spAutoFit/>
          </a:bodyPr>
          <a:lstStyle/>
          <a:p>
            <a:r>
              <a:rPr lang="en-US" sz="2800" dirty="0" smtClean="0">
                <a:latin typeface="Gill Sans" charset="0"/>
                <a:ea typeface="Gill Sans" charset="0"/>
                <a:cs typeface="Gill Sans" charset="0"/>
              </a:rPr>
              <a:t>Topology</a:t>
            </a:r>
            <a:endParaRPr lang="en-US" sz="2800" dirty="0">
              <a:latin typeface="Gill Sans" charset="0"/>
              <a:ea typeface="Gill Sans" charset="0"/>
              <a:cs typeface="Gill Sans" charset="0"/>
            </a:endParaRPr>
          </a:p>
        </p:txBody>
      </p:sp>
    </p:spTree>
    <p:extLst>
      <p:ext uri="{BB962C8B-B14F-4D97-AF65-F5344CB8AC3E}">
        <p14:creationId xmlns:p14="http://schemas.microsoft.com/office/powerpoint/2010/main" val="12254119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Decentralized Algorithm</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33</a:t>
            </a:fld>
            <a:endParaRPr lang="en-US"/>
          </a:p>
        </p:txBody>
      </p:sp>
      <p:grpSp>
        <p:nvGrpSpPr>
          <p:cNvPr id="100" name="Group 99"/>
          <p:cNvGrpSpPr/>
          <p:nvPr/>
        </p:nvGrpSpPr>
        <p:grpSpPr>
          <a:xfrm>
            <a:off x="3276333" y="2755283"/>
            <a:ext cx="5496549" cy="3522680"/>
            <a:chOff x="3465005" y="1877516"/>
            <a:chExt cx="4671830" cy="3543967"/>
          </a:xfrm>
        </p:grpSpPr>
        <p:grpSp>
          <p:nvGrpSpPr>
            <p:cNvPr id="36" name="Group 35"/>
            <p:cNvGrpSpPr/>
            <p:nvPr/>
          </p:nvGrpSpPr>
          <p:grpSpPr>
            <a:xfrm>
              <a:off x="3465005" y="1911918"/>
              <a:ext cx="4671830" cy="3509565"/>
              <a:chOff x="7480414" y="2410008"/>
              <a:chExt cx="3860478" cy="3119471"/>
            </a:xfrm>
          </p:grpSpPr>
          <p:pic>
            <p:nvPicPr>
              <p:cNvPr id="38" name="Picture 37">
                <a:extLst>
                  <a:ext uri="{FF2B5EF4-FFF2-40B4-BE49-F238E27FC236}">
                    <a16:creationId xmlns:a16="http://schemas.microsoft.com/office/drawing/2014/main" xmlns="" id="{02A858C7-85E0-9D4A-AB1B-7E28CCCF2109}"/>
                  </a:ext>
                </a:extLst>
              </p:cNvPr>
              <p:cNvPicPr>
                <a:picLocks noChangeAspect="1"/>
              </p:cNvPicPr>
              <p:nvPr/>
            </p:nvPicPr>
            <p:blipFill>
              <a:blip r:embed="rId3">
                <a:duotone>
                  <a:srgbClr val="4472C4">
                    <a:shade val="45000"/>
                    <a:satMod val="135000"/>
                  </a:srgbClr>
                  <a:prstClr val="white"/>
                </a:duotone>
              </a:blip>
              <a:stretch>
                <a:fillRect/>
              </a:stretch>
            </p:blipFill>
            <p:spPr>
              <a:xfrm>
                <a:off x="9035894" y="4324251"/>
                <a:ext cx="865071" cy="1205228"/>
              </a:xfrm>
              <a:prstGeom prst="rect">
                <a:avLst/>
              </a:prstGeom>
            </p:spPr>
          </p:pic>
          <p:pic>
            <p:nvPicPr>
              <p:cNvPr id="39" name="Picture 38">
                <a:extLst>
                  <a:ext uri="{FF2B5EF4-FFF2-40B4-BE49-F238E27FC236}">
                    <a16:creationId xmlns:a16="http://schemas.microsoft.com/office/drawing/2014/main" xmlns="" id="{5A304E72-C5D0-B248-96DF-73359A86783F}"/>
                  </a:ext>
                </a:extLst>
              </p:cNvPr>
              <p:cNvPicPr>
                <a:picLocks noChangeAspect="1"/>
              </p:cNvPicPr>
              <p:nvPr/>
            </p:nvPicPr>
            <p:blipFill>
              <a:blip r:embed="rId3">
                <a:duotone>
                  <a:srgbClr val="ED7D31">
                    <a:shade val="45000"/>
                    <a:satMod val="135000"/>
                  </a:srgbClr>
                  <a:prstClr val="white"/>
                </a:duotone>
              </a:blip>
              <a:stretch>
                <a:fillRect/>
              </a:stretch>
            </p:blipFill>
            <p:spPr>
              <a:xfrm>
                <a:off x="7480414" y="4336081"/>
                <a:ext cx="912609" cy="1127928"/>
              </a:xfrm>
              <a:prstGeom prst="rect">
                <a:avLst/>
              </a:prstGeom>
            </p:spPr>
          </p:pic>
          <p:grpSp>
            <p:nvGrpSpPr>
              <p:cNvPr id="40" name="Group 39"/>
              <p:cNvGrpSpPr/>
              <p:nvPr/>
            </p:nvGrpSpPr>
            <p:grpSpPr>
              <a:xfrm>
                <a:off x="10062071" y="2642387"/>
                <a:ext cx="673218" cy="667992"/>
                <a:chOff x="5905366" y="2607492"/>
                <a:chExt cx="810378" cy="1047231"/>
              </a:xfrm>
              <a:solidFill>
                <a:schemeClr val="accent3">
                  <a:lumMod val="75000"/>
                </a:schemeClr>
              </a:solidFill>
            </p:grpSpPr>
            <p:sp>
              <p:nvSpPr>
                <p:cNvPr id="58" name="Oval 57"/>
                <p:cNvSpPr/>
                <p:nvPr/>
              </p:nvSpPr>
              <p:spPr>
                <a:xfrm>
                  <a:off x="6095351" y="2607492"/>
                  <a:ext cx="448406" cy="601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9" name="Delay 58"/>
                <p:cNvSpPr/>
                <p:nvPr/>
              </p:nvSpPr>
              <p:spPr>
                <a:xfrm rot="16200000">
                  <a:off x="6120467" y="3059447"/>
                  <a:ext cx="380175" cy="81037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41" name="Group 40"/>
              <p:cNvGrpSpPr/>
              <p:nvPr/>
            </p:nvGrpSpPr>
            <p:grpSpPr>
              <a:xfrm>
                <a:off x="8169289" y="2652163"/>
                <a:ext cx="689708" cy="718852"/>
                <a:chOff x="4211043" y="-475197"/>
                <a:chExt cx="851549" cy="984598"/>
              </a:xfrm>
              <a:solidFill>
                <a:schemeClr val="accent5">
                  <a:lumMod val="50000"/>
                </a:schemeClr>
              </a:solidFill>
            </p:grpSpPr>
            <p:sp>
              <p:nvSpPr>
                <p:cNvPr id="56" name="Oval 55"/>
                <p:cNvSpPr/>
                <p:nvPr/>
              </p:nvSpPr>
              <p:spPr>
                <a:xfrm>
                  <a:off x="4409139" y="-475197"/>
                  <a:ext cx="460944" cy="5171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7" name="Delay 56"/>
                <p:cNvSpPr/>
                <p:nvPr/>
              </p:nvSpPr>
              <p:spPr>
                <a:xfrm rot="16200000">
                  <a:off x="4464131" y="-89060"/>
                  <a:ext cx="345373" cy="85154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42" name="Group 41"/>
              <p:cNvGrpSpPr/>
              <p:nvPr/>
            </p:nvGrpSpPr>
            <p:grpSpPr>
              <a:xfrm>
                <a:off x="10735282" y="4580130"/>
                <a:ext cx="605610" cy="697399"/>
                <a:chOff x="5691651" y="2138461"/>
                <a:chExt cx="673974" cy="987197"/>
              </a:xfrm>
              <a:solidFill>
                <a:srgbClr val="7030A0"/>
              </a:solidFill>
            </p:grpSpPr>
            <p:sp>
              <p:nvSpPr>
                <p:cNvPr id="54" name="Oval 53"/>
                <p:cNvSpPr/>
                <p:nvPr/>
              </p:nvSpPr>
              <p:spPr>
                <a:xfrm>
                  <a:off x="5831768" y="2138461"/>
                  <a:ext cx="361087" cy="462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5" name="Delay 54"/>
                <p:cNvSpPr/>
                <p:nvPr/>
              </p:nvSpPr>
              <p:spPr>
                <a:xfrm rot="16200000">
                  <a:off x="5831728" y="2591761"/>
                  <a:ext cx="393820" cy="67397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45" name="TextBox 44"/>
              <p:cNvSpPr txBox="1"/>
              <p:nvPr/>
            </p:nvSpPr>
            <p:spPr>
              <a:xfrm>
                <a:off x="8847906" y="2410008"/>
                <a:ext cx="480929" cy="467873"/>
              </a:xfrm>
              <a:prstGeom prst="rect">
                <a:avLst/>
              </a:prstGeom>
              <a:noFill/>
            </p:spPr>
            <p:txBody>
              <a:bodyPr wrap="square" rtlCol="0">
                <a:spAutoFit/>
              </a:bodyPr>
              <a:lstStyle/>
              <a:p>
                <a:r>
                  <a:rPr lang="en-US" sz="2800" dirty="0" err="1" smtClean="0">
                    <a:ea typeface="Gill Sans" charset="0"/>
                    <a:cs typeface="Gill Sans" charset="0"/>
                  </a:rPr>
                  <a:t>p</a:t>
                </a:r>
                <a:r>
                  <a:rPr lang="en-US" sz="2800" baseline="-25000" dirty="0" err="1" smtClean="0">
                    <a:ea typeface="Gill Sans" charset="0"/>
                    <a:cs typeface="Gill Sans" charset="0"/>
                  </a:rPr>
                  <a:t>uv</a:t>
                </a:r>
                <a:endParaRPr lang="en-US" sz="2800" baseline="-25000" dirty="0">
                  <a:ea typeface="Gill Sans" charset="0"/>
                  <a:cs typeface="Gill Sans" charset="0"/>
                </a:endParaRPr>
              </a:p>
            </p:txBody>
          </p:sp>
          <p:cxnSp>
            <p:nvCxnSpPr>
              <p:cNvPr id="48" name="Straight Connector 47"/>
              <p:cNvCxnSpPr/>
              <p:nvPr/>
            </p:nvCxnSpPr>
            <p:spPr>
              <a:xfrm flipH="1">
                <a:off x="8129219" y="3487123"/>
                <a:ext cx="321953" cy="10780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8930690" y="3040731"/>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a:off x="9609061" y="3348520"/>
                <a:ext cx="520770" cy="120277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515667" y="3382885"/>
                <a:ext cx="507750" cy="114149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9668688" y="4796097"/>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8136661" y="4799619"/>
                <a:ext cx="1131380" cy="11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0" name="TextBox 59"/>
            <p:cNvSpPr txBox="1"/>
            <p:nvPr/>
          </p:nvSpPr>
          <p:spPr>
            <a:xfrm>
              <a:off x="6311847" y="1877516"/>
              <a:ext cx="582005" cy="526382"/>
            </a:xfrm>
            <a:prstGeom prst="rect">
              <a:avLst/>
            </a:prstGeom>
            <a:noFill/>
          </p:spPr>
          <p:txBody>
            <a:bodyPr wrap="square" rtlCol="0">
              <a:spAutoFit/>
            </a:bodyPr>
            <a:lstStyle/>
            <a:p>
              <a:r>
                <a:rPr lang="en-US" sz="2800" dirty="0" err="1" smtClean="0">
                  <a:ea typeface="Gill Sans" charset="0"/>
                  <a:cs typeface="Gill Sans" charset="0"/>
                </a:rPr>
                <a:t>p</a:t>
              </a:r>
              <a:r>
                <a:rPr lang="en-US" sz="2800" baseline="-25000" dirty="0" err="1" smtClean="0">
                  <a:ea typeface="Gill Sans" charset="0"/>
                  <a:cs typeface="Gill Sans" charset="0"/>
                </a:rPr>
                <a:t>vu</a:t>
              </a:r>
              <a:endParaRPr lang="en-US" sz="2800" baseline="-25000" dirty="0">
                <a:ea typeface="Gill Sans" charset="0"/>
                <a:cs typeface="Gill Sans" charset="0"/>
              </a:endParaRPr>
            </a:p>
          </p:txBody>
        </p:sp>
        <p:cxnSp>
          <p:nvCxnSpPr>
            <p:cNvPr id="68" name="Straight Arrow Connector 67"/>
            <p:cNvCxnSpPr/>
            <p:nvPr/>
          </p:nvCxnSpPr>
          <p:spPr>
            <a:xfrm flipV="1">
              <a:off x="5370327" y="2442722"/>
              <a:ext cx="328074" cy="814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p:cNvCxnSpPr/>
            <p:nvPr/>
          </p:nvCxnSpPr>
          <p:spPr>
            <a:xfrm flipH="1" flipV="1">
              <a:off x="6390168" y="2411267"/>
              <a:ext cx="3363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107" name="Group 106"/>
          <p:cNvGrpSpPr/>
          <p:nvPr/>
        </p:nvGrpSpPr>
        <p:grpSpPr>
          <a:xfrm>
            <a:off x="5390619" y="1614996"/>
            <a:ext cx="1907650" cy="1269617"/>
            <a:chOff x="3355250" y="1585291"/>
            <a:chExt cx="1725845" cy="1269617"/>
          </a:xfrm>
        </p:grpSpPr>
        <p:sp>
          <p:nvSpPr>
            <p:cNvPr id="104" name="TextBox 103"/>
            <p:cNvSpPr txBox="1"/>
            <p:nvPr/>
          </p:nvSpPr>
          <p:spPr>
            <a:xfrm>
              <a:off x="3355250" y="2485576"/>
              <a:ext cx="211032" cy="369332"/>
            </a:xfrm>
            <a:prstGeom prst="rect">
              <a:avLst/>
            </a:prstGeom>
            <a:noFill/>
          </p:spPr>
          <p:txBody>
            <a:bodyPr wrap="square" rtlCol="0">
              <a:spAutoFit/>
            </a:bodyPr>
            <a:lstStyle/>
            <a:p>
              <a:r>
                <a:rPr lang="en-US" dirty="0" smtClean="0"/>
                <a:t>0</a:t>
              </a:r>
              <a:endParaRPr lang="en-US" dirty="0"/>
            </a:p>
          </p:txBody>
        </p:sp>
        <p:pic>
          <p:nvPicPr>
            <p:cNvPr id="105" name="Picture 104"/>
            <p:cNvPicPr>
              <a:picLocks noChangeAspect="1"/>
            </p:cNvPicPr>
            <p:nvPr/>
          </p:nvPicPr>
          <p:blipFill>
            <a:blip r:embed="rId4"/>
            <a:stretch>
              <a:fillRect/>
            </a:stretch>
          </p:blipFill>
          <p:spPr>
            <a:xfrm>
              <a:off x="4659527" y="1810980"/>
              <a:ext cx="421568" cy="993954"/>
            </a:xfrm>
            <a:prstGeom prst="rect">
              <a:avLst/>
            </a:prstGeom>
          </p:spPr>
        </p:pic>
        <p:sp>
          <p:nvSpPr>
            <p:cNvPr id="106" name="TextBox 105"/>
            <p:cNvSpPr txBox="1"/>
            <p:nvPr/>
          </p:nvSpPr>
          <p:spPr>
            <a:xfrm>
              <a:off x="4728668" y="1585291"/>
              <a:ext cx="211032" cy="369332"/>
            </a:xfrm>
            <a:prstGeom prst="rect">
              <a:avLst/>
            </a:prstGeom>
            <a:noFill/>
          </p:spPr>
          <p:txBody>
            <a:bodyPr wrap="square" rtlCol="0">
              <a:spAutoFit/>
            </a:bodyPr>
            <a:lstStyle/>
            <a:p>
              <a:r>
                <a:rPr lang="en-US" dirty="0" smtClean="0"/>
                <a:t>9</a:t>
              </a:r>
            </a:p>
          </p:txBody>
        </p:sp>
      </p:grpSp>
      <p:cxnSp>
        <p:nvCxnSpPr>
          <p:cNvPr id="109" name="Straight Arrow Connector 108"/>
          <p:cNvCxnSpPr/>
          <p:nvPr/>
        </p:nvCxnSpPr>
        <p:spPr>
          <a:xfrm flipV="1">
            <a:off x="5195266" y="2698451"/>
            <a:ext cx="0" cy="52456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a:off x="6627317" y="2747958"/>
            <a:ext cx="4465" cy="502768"/>
          </a:xfrm>
          <a:prstGeom prst="straightConnector1">
            <a:avLst/>
          </a:prstGeom>
          <a:ln w="38100">
            <a:solidFill>
              <a:srgbClr val="298E6D"/>
            </a:solidFill>
            <a:tailEnd type="triangle"/>
          </a:ln>
        </p:spPr>
        <p:style>
          <a:lnRef idx="1">
            <a:schemeClr val="accent1"/>
          </a:lnRef>
          <a:fillRef idx="0">
            <a:schemeClr val="accent1"/>
          </a:fillRef>
          <a:effectRef idx="0">
            <a:schemeClr val="accent1"/>
          </a:effectRef>
          <a:fontRef idx="minor">
            <a:schemeClr val="tx1"/>
          </a:fontRef>
        </p:style>
      </p:cxnSp>
      <p:sp>
        <p:nvSpPr>
          <p:cNvPr id="112" name="TextBox 111"/>
          <p:cNvSpPr txBox="1"/>
          <p:nvPr/>
        </p:nvSpPr>
        <p:spPr>
          <a:xfrm>
            <a:off x="3587224" y="2568913"/>
            <a:ext cx="1759483" cy="369332"/>
          </a:xfrm>
          <a:prstGeom prst="rect">
            <a:avLst/>
          </a:prstGeom>
          <a:noFill/>
        </p:spPr>
        <p:txBody>
          <a:bodyPr wrap="square" rtlCol="0">
            <a:spAutoFit/>
          </a:bodyPr>
          <a:lstStyle/>
          <a:p>
            <a:r>
              <a:rPr lang="en-US" dirty="0" smtClean="0"/>
              <a:t>Price increase</a:t>
            </a:r>
            <a:endParaRPr lang="en-US" dirty="0"/>
          </a:p>
        </p:txBody>
      </p:sp>
      <p:sp>
        <p:nvSpPr>
          <p:cNvPr id="113" name="TextBox 112"/>
          <p:cNvSpPr txBox="1"/>
          <p:nvPr/>
        </p:nvSpPr>
        <p:spPr>
          <a:xfrm>
            <a:off x="7098344" y="2698528"/>
            <a:ext cx="1759483" cy="369332"/>
          </a:xfrm>
          <a:prstGeom prst="rect">
            <a:avLst/>
          </a:prstGeom>
          <a:noFill/>
        </p:spPr>
        <p:txBody>
          <a:bodyPr wrap="square" rtlCol="0">
            <a:spAutoFit/>
          </a:bodyPr>
          <a:lstStyle/>
          <a:p>
            <a:r>
              <a:rPr lang="en-US" dirty="0" smtClean="0"/>
              <a:t>Price decrease</a:t>
            </a:r>
            <a:endParaRPr lang="en-US" dirty="0"/>
          </a:p>
        </p:txBody>
      </p:sp>
      <p:cxnSp>
        <p:nvCxnSpPr>
          <p:cNvPr id="117" name="Curved Connector 116"/>
          <p:cNvCxnSpPr/>
          <p:nvPr/>
        </p:nvCxnSpPr>
        <p:spPr>
          <a:xfrm flipV="1">
            <a:off x="3438144" y="3146291"/>
            <a:ext cx="3761353" cy="2252892"/>
          </a:xfrm>
          <a:prstGeom prst="curvedConnector3">
            <a:avLst>
              <a:gd name="adj1" fmla="val 5026"/>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0" name="Curved Connector 119"/>
          <p:cNvCxnSpPr>
            <a:endCxn id="59" idx="1"/>
          </p:cNvCxnSpPr>
          <p:nvPr/>
        </p:nvCxnSpPr>
        <p:spPr>
          <a:xfrm flipV="1">
            <a:off x="4311279" y="3796358"/>
            <a:ext cx="3120081" cy="2041652"/>
          </a:xfrm>
          <a:prstGeom prst="curved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23" name="TextBox 122"/>
          <p:cNvSpPr txBox="1"/>
          <p:nvPr/>
        </p:nvSpPr>
        <p:spPr>
          <a:xfrm>
            <a:off x="3894033" y="3040308"/>
            <a:ext cx="678779" cy="369332"/>
          </a:xfrm>
          <a:prstGeom prst="rect">
            <a:avLst/>
          </a:prstGeom>
          <a:noFill/>
        </p:spPr>
        <p:txBody>
          <a:bodyPr wrap="square" rtlCol="0">
            <a:spAutoFit/>
          </a:bodyPr>
          <a:lstStyle/>
          <a:p>
            <a:r>
              <a:rPr lang="en-US" smtClean="0"/>
              <a:t>Eve</a:t>
            </a:r>
            <a:endParaRPr lang="en-US"/>
          </a:p>
        </p:txBody>
      </p:sp>
      <p:sp>
        <p:nvSpPr>
          <p:cNvPr id="124" name="TextBox 123"/>
          <p:cNvSpPr txBox="1"/>
          <p:nvPr/>
        </p:nvSpPr>
        <p:spPr>
          <a:xfrm>
            <a:off x="7833577" y="3093492"/>
            <a:ext cx="1235474" cy="369332"/>
          </a:xfrm>
          <a:prstGeom prst="rect">
            <a:avLst/>
          </a:prstGeom>
          <a:noFill/>
        </p:spPr>
        <p:txBody>
          <a:bodyPr wrap="square" rtlCol="0">
            <a:spAutoFit/>
          </a:bodyPr>
          <a:lstStyle/>
          <a:p>
            <a:r>
              <a:rPr lang="en-US" smtClean="0"/>
              <a:t>Charlie</a:t>
            </a:r>
            <a:endParaRPr lang="en-US"/>
          </a:p>
        </p:txBody>
      </p:sp>
      <p:grpSp>
        <p:nvGrpSpPr>
          <p:cNvPr id="103" name="Group 102"/>
          <p:cNvGrpSpPr/>
          <p:nvPr/>
        </p:nvGrpSpPr>
        <p:grpSpPr>
          <a:xfrm>
            <a:off x="5389262" y="1899798"/>
            <a:ext cx="1899663" cy="1005810"/>
            <a:chOff x="5239727" y="1214119"/>
            <a:chExt cx="1765118" cy="1005810"/>
          </a:xfrm>
        </p:grpSpPr>
        <p:pic>
          <p:nvPicPr>
            <p:cNvPr id="94" name="Picture 93"/>
            <p:cNvPicPr>
              <a:picLocks noChangeAspect="1"/>
            </p:cNvPicPr>
            <p:nvPr/>
          </p:nvPicPr>
          <p:blipFill>
            <a:blip r:embed="rId5"/>
            <a:stretch>
              <a:fillRect/>
            </a:stretch>
          </p:blipFill>
          <p:spPr>
            <a:xfrm>
              <a:off x="5243034" y="1520142"/>
              <a:ext cx="389577" cy="699787"/>
            </a:xfrm>
            <a:prstGeom prst="rect">
              <a:avLst/>
            </a:prstGeom>
          </p:spPr>
        </p:pic>
        <p:pic>
          <p:nvPicPr>
            <p:cNvPr id="95" name="Picture 94"/>
            <p:cNvPicPr>
              <a:picLocks noChangeAspect="1"/>
            </p:cNvPicPr>
            <p:nvPr/>
          </p:nvPicPr>
          <p:blipFill>
            <a:blip r:embed="rId6"/>
            <a:stretch>
              <a:fillRect/>
            </a:stretch>
          </p:blipFill>
          <p:spPr>
            <a:xfrm>
              <a:off x="6611653" y="1751823"/>
              <a:ext cx="393192" cy="428082"/>
            </a:xfrm>
            <a:prstGeom prst="rect">
              <a:avLst/>
            </a:prstGeom>
          </p:spPr>
        </p:pic>
        <p:sp>
          <p:nvSpPr>
            <p:cNvPr id="96" name="TextBox 95"/>
            <p:cNvSpPr txBox="1"/>
            <p:nvPr/>
          </p:nvSpPr>
          <p:spPr>
            <a:xfrm>
              <a:off x="5307599" y="1214119"/>
              <a:ext cx="211032" cy="369332"/>
            </a:xfrm>
            <a:prstGeom prst="rect">
              <a:avLst/>
            </a:prstGeom>
            <a:noFill/>
          </p:spPr>
          <p:txBody>
            <a:bodyPr wrap="square" rtlCol="0">
              <a:spAutoFit/>
            </a:bodyPr>
            <a:lstStyle/>
            <a:p>
              <a:r>
                <a:rPr lang="en-US" dirty="0" smtClean="0"/>
                <a:t>6</a:t>
              </a:r>
              <a:endParaRPr lang="en-US" dirty="0"/>
            </a:p>
          </p:txBody>
        </p:sp>
        <p:sp>
          <p:nvSpPr>
            <p:cNvPr id="97" name="TextBox 96"/>
            <p:cNvSpPr txBox="1"/>
            <p:nvPr/>
          </p:nvSpPr>
          <p:spPr>
            <a:xfrm>
              <a:off x="6661781" y="1392645"/>
              <a:ext cx="211032" cy="369332"/>
            </a:xfrm>
            <a:prstGeom prst="rect">
              <a:avLst/>
            </a:prstGeom>
            <a:noFill/>
          </p:spPr>
          <p:txBody>
            <a:bodyPr wrap="square" rtlCol="0">
              <a:spAutoFit/>
            </a:bodyPr>
            <a:lstStyle/>
            <a:p>
              <a:r>
                <a:rPr lang="en-US" dirty="0"/>
                <a:t>3</a:t>
              </a:r>
            </a:p>
          </p:txBody>
        </p:sp>
        <p:pic>
          <p:nvPicPr>
            <p:cNvPr id="98" name="Picture 97"/>
            <p:cNvPicPr>
              <a:picLocks noChangeAspect="1"/>
            </p:cNvPicPr>
            <p:nvPr/>
          </p:nvPicPr>
          <p:blipFill>
            <a:blip r:embed="rId6"/>
            <a:stretch>
              <a:fillRect/>
            </a:stretch>
          </p:blipFill>
          <p:spPr>
            <a:xfrm>
              <a:off x="5239727" y="1786397"/>
              <a:ext cx="393192" cy="428082"/>
            </a:xfrm>
            <a:prstGeom prst="rect">
              <a:avLst/>
            </a:prstGeom>
          </p:spPr>
        </p:pic>
        <p:pic>
          <p:nvPicPr>
            <p:cNvPr id="99" name="Picture 98"/>
            <p:cNvPicPr>
              <a:picLocks noChangeAspect="1"/>
            </p:cNvPicPr>
            <p:nvPr/>
          </p:nvPicPr>
          <p:blipFill>
            <a:blip r:embed="rId6"/>
            <a:stretch>
              <a:fillRect/>
            </a:stretch>
          </p:blipFill>
          <p:spPr>
            <a:xfrm>
              <a:off x="5246332" y="1535702"/>
              <a:ext cx="392068" cy="438037"/>
            </a:xfrm>
            <a:prstGeom prst="rect">
              <a:avLst/>
            </a:prstGeom>
          </p:spPr>
        </p:pic>
      </p:grpSp>
    </p:spTree>
    <p:extLst>
      <p:ext uri="{BB962C8B-B14F-4D97-AF65-F5344CB8AC3E}">
        <p14:creationId xmlns:p14="http://schemas.microsoft.com/office/powerpoint/2010/main" val="136882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03"/>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0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3"/>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0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12"/>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13"/>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109"/>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110"/>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7"/>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03"/>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120"/>
                                        </p:tgtEl>
                                        <p:attrNameLst>
                                          <p:attrName>style.visibility</p:attrName>
                                        </p:attrNameLst>
                                      </p:cBhvr>
                                      <p:to>
                                        <p:strVal val="visible"/>
                                      </p:to>
                                    </p:set>
                                  </p:childTnLst>
                                </p:cTn>
                              </p:par>
                              <p:par>
                                <p:cTn id="45" presetID="1" presetClass="exit" presetSubtype="0" fill="hold" nodeType="withEffect">
                                  <p:stCondLst>
                                    <p:cond delay="0"/>
                                  </p:stCondLst>
                                  <p:childTnLst>
                                    <p:set>
                                      <p:cBhvr>
                                        <p:cTn id="46" dur="1" fill="hold">
                                          <p:stCondLst>
                                            <p:cond delay="0"/>
                                          </p:stCondLst>
                                        </p:cTn>
                                        <p:tgtEl>
                                          <p:spTgt spid="117"/>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2" grpId="1"/>
      <p:bldP spid="113" grpId="0"/>
      <p:bldP spid="113"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Evaluation</a:t>
            </a:r>
            <a:endParaRPr lang="en-US" sz="6000" dirty="0"/>
          </a:p>
        </p:txBody>
      </p:sp>
      <p:sp>
        <p:nvSpPr>
          <p:cNvPr id="3" name="Content Placeholder 2"/>
          <p:cNvSpPr>
            <a:spLocks noGrp="1"/>
          </p:cNvSpPr>
          <p:nvPr>
            <p:ph idx="1"/>
          </p:nvPr>
        </p:nvSpPr>
        <p:spPr/>
        <p:txBody>
          <a:bodyPr>
            <a:normAutofit/>
          </a:bodyPr>
          <a:lstStyle/>
          <a:p>
            <a:r>
              <a:rPr lang="en-US" sz="2800" dirty="0" smtClean="0"/>
              <a:t>Simulator to model transaction processing</a:t>
            </a:r>
          </a:p>
          <a:p>
            <a:r>
              <a:rPr lang="en-US" sz="2800" dirty="0" smtClean="0"/>
              <a:t>Transactions modelled off real-time currency exchange data</a:t>
            </a:r>
          </a:p>
          <a:p>
            <a:r>
              <a:rPr lang="en-US" sz="2800" dirty="0"/>
              <a:t>Topology modelled off </a:t>
            </a:r>
            <a:r>
              <a:rPr lang="en-US" sz="2800" dirty="0" smtClean="0"/>
              <a:t>ISP graphs and currency exchange data</a:t>
            </a:r>
            <a:endParaRPr lang="en-US" sz="2800" dirty="0"/>
          </a:p>
          <a:p>
            <a:endParaRPr lang="en-US" sz="2800" dirty="0" smtClean="0"/>
          </a:p>
        </p:txBody>
      </p:sp>
      <p:sp>
        <p:nvSpPr>
          <p:cNvPr id="6" name="Slide Number Placeholder 5"/>
          <p:cNvSpPr>
            <a:spLocks noGrp="1"/>
          </p:cNvSpPr>
          <p:nvPr>
            <p:ph type="sldNum" sz="quarter" idx="12"/>
          </p:nvPr>
        </p:nvSpPr>
        <p:spPr/>
        <p:txBody>
          <a:bodyPr/>
          <a:lstStyle/>
          <a:p>
            <a:fld id="{F87D3E06-D69A-8D4B-8F4E-A5338D96708D}" type="slidenum">
              <a:rPr lang="en-US" smtClean="0"/>
              <a:t>34</a:t>
            </a:fld>
            <a:endParaRPr lang="en-US"/>
          </a:p>
        </p:txBody>
      </p:sp>
    </p:spTree>
    <p:extLst>
      <p:ext uri="{BB962C8B-B14F-4D97-AF65-F5344CB8AC3E}">
        <p14:creationId xmlns:p14="http://schemas.microsoft.com/office/powerpoint/2010/main" val="57908647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Preliminary Results</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mtClean="0"/>
              <a:t>35</a:t>
            </a:fld>
            <a:endParaRPr lang="en-US"/>
          </a:p>
        </p:txBody>
      </p:sp>
      <p:sp>
        <p:nvSpPr>
          <p:cNvPr id="15" name="TextBox 14"/>
          <p:cNvSpPr txBox="1"/>
          <p:nvPr/>
        </p:nvSpPr>
        <p:spPr>
          <a:xfrm rot="16200000">
            <a:off x="333778" y="2973917"/>
            <a:ext cx="2934780" cy="461665"/>
          </a:xfrm>
          <a:prstGeom prst="rect">
            <a:avLst/>
          </a:prstGeom>
          <a:noFill/>
        </p:spPr>
        <p:txBody>
          <a:bodyPr wrap="square" rtlCol="0">
            <a:spAutoFit/>
          </a:bodyPr>
          <a:lstStyle/>
          <a:p>
            <a:r>
              <a:rPr lang="en-US" sz="2400" smtClean="0"/>
              <a:t>Success Percentage</a:t>
            </a:r>
            <a:endParaRPr lang="en-US" sz="2400" dirty="0"/>
          </a:p>
        </p:txBody>
      </p:sp>
      <p:graphicFrame>
        <p:nvGraphicFramePr>
          <p:cNvPr id="6" name="Chart 5"/>
          <p:cNvGraphicFramePr/>
          <p:nvPr>
            <p:extLst>
              <p:ext uri="{D42A27DB-BD31-4B8C-83A1-F6EECF244321}">
                <p14:modId xmlns:p14="http://schemas.microsoft.com/office/powerpoint/2010/main" val="1212776197"/>
              </p:ext>
            </p:extLst>
          </p:nvPr>
        </p:nvGraphicFramePr>
        <p:xfrm>
          <a:off x="2032000" y="1895061"/>
          <a:ext cx="9123680" cy="4339277"/>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p:cNvCxnSpPr/>
          <p:nvPr/>
        </p:nvCxnSpPr>
        <p:spPr>
          <a:xfrm>
            <a:off x="2517913" y="3246783"/>
            <a:ext cx="3008244" cy="0"/>
          </a:xfrm>
          <a:prstGeom prst="line">
            <a:avLst/>
          </a:prstGeom>
          <a:ln w="38100">
            <a:solidFill>
              <a:srgbClr val="298E6D"/>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676939" y="2928730"/>
            <a:ext cx="1603513" cy="400110"/>
          </a:xfrm>
          <a:prstGeom prst="rect">
            <a:avLst/>
          </a:prstGeom>
          <a:noFill/>
        </p:spPr>
        <p:txBody>
          <a:bodyPr wrap="square" rtlCol="0">
            <a:spAutoFit/>
          </a:bodyPr>
          <a:lstStyle/>
          <a:p>
            <a:r>
              <a:rPr lang="en-US" sz="2000" dirty="0" smtClean="0">
                <a:latin typeface="Gill Sans" charset="0"/>
                <a:ea typeface="Gill Sans" charset="0"/>
                <a:cs typeface="Gill Sans" charset="0"/>
              </a:rPr>
              <a:t>Circulation</a:t>
            </a:r>
            <a:endParaRPr lang="en-US" sz="2000" dirty="0">
              <a:latin typeface="Gill Sans" charset="0"/>
              <a:ea typeface="Gill Sans" charset="0"/>
              <a:cs typeface="Gill Sans" charset="0"/>
            </a:endParaRPr>
          </a:p>
        </p:txBody>
      </p:sp>
    </p:spTree>
    <p:extLst>
      <p:ext uri="{BB962C8B-B14F-4D97-AF65-F5344CB8AC3E}">
        <p14:creationId xmlns:p14="http://schemas.microsoft.com/office/powerpoint/2010/main" val="1520857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chart seriesIdx="0" categoryIdx="0" bldStep="ptInCategory"/>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chart seriesIdx="1" categoryIdx="0" bldStep="ptInCategory"/>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chart seriesIdx="2" categoryIdx="0" bldStep="ptInCategory"/>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graphicEl>
                                              <a:chart seriesIdx="3" categoryIdx="0" bldStep="ptInCategory"/>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graphicEl>
                                              <a:chart seriesIdx="4" categoryIdx="0" bldStep="ptInCategory"/>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graphicEl>
                                              <a:chart seriesIdx="0" categoryIdx="1" bldStep="ptInCategory"/>
                                            </p:graphic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graphicEl>
                                              <a:chart seriesIdx="1" categoryIdx="1" bldStep="ptInCategory"/>
                                            </p:graphic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graphicEl>
                                              <a:chart seriesIdx="2" categoryIdx="1" bldStep="ptInCategory"/>
                                            </p:graphic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
                                            <p:graphicEl>
                                              <a:chart seriesIdx="3" categoryIdx="1" bldStep="ptInCategory"/>
                                            </p:graphic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graphicEl>
                                              <a:chart seriesIdx="4" categoryIdx="1" bldStep="ptInCategory"/>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Chart bld="categoryEl"/>
        </p:bldSub>
      </p:bldGraphic>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49574"/>
            <a:ext cx="10058400" cy="1450757"/>
          </a:xfrm>
        </p:spPr>
        <p:txBody>
          <a:bodyPr>
            <a:normAutofit/>
          </a:bodyPr>
          <a:lstStyle/>
          <a:p>
            <a:r>
              <a:rPr lang="en-US" sz="6000" dirty="0" smtClean="0"/>
              <a:t>Summary</a:t>
            </a:r>
            <a:endParaRPr lang="en-US" sz="6000" dirty="0"/>
          </a:p>
        </p:txBody>
      </p:sp>
      <p:sp>
        <p:nvSpPr>
          <p:cNvPr id="3" name="Content Placeholder 2"/>
          <p:cNvSpPr>
            <a:spLocks noGrp="1"/>
          </p:cNvSpPr>
          <p:nvPr>
            <p:ph idx="1"/>
          </p:nvPr>
        </p:nvSpPr>
        <p:spPr>
          <a:xfrm>
            <a:off x="1232032" y="1918435"/>
            <a:ext cx="10058400" cy="4323246"/>
          </a:xfrm>
        </p:spPr>
        <p:txBody>
          <a:bodyPr>
            <a:normAutofit lnSpcReduction="10000"/>
          </a:bodyPr>
          <a:lstStyle/>
          <a:p>
            <a:pPr marL="0" indent="0">
              <a:buNone/>
            </a:pPr>
            <a:r>
              <a:rPr lang="en-US" sz="2800" dirty="0" smtClean="0"/>
              <a:t>Payment channels promise to improve cryptocurrencies’ scalability </a:t>
            </a:r>
          </a:p>
          <a:p>
            <a:pPr marL="0" indent="0">
              <a:buNone/>
            </a:pPr>
            <a:r>
              <a:rPr lang="en-US" sz="2800" dirty="0" smtClean="0"/>
              <a:t>Yet, they suffer from imbalance </a:t>
            </a:r>
            <a:r>
              <a:rPr lang="en-US" dirty="0" smtClean="0"/>
              <a:t>problems</a:t>
            </a:r>
            <a:endParaRPr lang="en-US" sz="2800" dirty="0" smtClean="0"/>
          </a:p>
          <a:p>
            <a:pPr marL="0" indent="0">
              <a:buNone/>
            </a:pPr>
            <a:r>
              <a:rPr lang="en-US" sz="2800" dirty="0" smtClean="0"/>
              <a:t>We packetize transactions and use balance-aware routing to improve their transaction throughput </a:t>
            </a:r>
          </a:p>
          <a:p>
            <a:pPr marL="0" indent="0">
              <a:buNone/>
            </a:pPr>
            <a:endParaRPr lang="en-US" sz="2800" dirty="0" smtClean="0"/>
          </a:p>
          <a:p>
            <a:r>
              <a:rPr lang="en-US" sz="2800" dirty="0" smtClean="0"/>
              <a:t>Future Work:</a:t>
            </a:r>
            <a:endParaRPr lang="en-US" sz="2800" dirty="0"/>
          </a:p>
          <a:p>
            <a:pPr lvl="1"/>
            <a:r>
              <a:rPr lang="en-US" sz="2600" dirty="0" smtClean="0"/>
              <a:t>End-host rate control mechanisms</a:t>
            </a:r>
          </a:p>
          <a:p>
            <a:pPr lvl="1"/>
            <a:r>
              <a:rPr lang="en-US" sz="2600" dirty="0" smtClean="0"/>
              <a:t>In-network scheduling algorithms</a:t>
            </a:r>
          </a:p>
          <a:p>
            <a:pPr lvl="1"/>
            <a:r>
              <a:rPr lang="en-US" sz="2600" dirty="0" smtClean="0"/>
              <a:t>Economic incentives for intermediaries</a:t>
            </a:r>
          </a:p>
        </p:txBody>
      </p:sp>
      <p:sp>
        <p:nvSpPr>
          <p:cNvPr id="6" name="Slide Number Placeholder 5"/>
          <p:cNvSpPr>
            <a:spLocks noGrp="1"/>
          </p:cNvSpPr>
          <p:nvPr>
            <p:ph type="sldNum" sz="quarter" idx="12"/>
          </p:nvPr>
        </p:nvSpPr>
        <p:spPr/>
        <p:txBody>
          <a:bodyPr/>
          <a:lstStyle/>
          <a:p>
            <a:fld id="{F87D3E06-D69A-8D4B-8F4E-A5338D96708D}" type="slidenum">
              <a:rPr lang="en-US" smtClean="0"/>
              <a:t>36</a:t>
            </a:fld>
            <a:endParaRPr lang="en-US"/>
          </a:p>
        </p:txBody>
      </p:sp>
    </p:spTree>
    <p:extLst>
      <p:ext uri="{BB962C8B-B14F-4D97-AF65-F5344CB8AC3E}">
        <p14:creationId xmlns:p14="http://schemas.microsoft.com/office/powerpoint/2010/main" val="18038418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Ripple Results</a:t>
            </a:r>
            <a:endParaRPr lang="en-US" sz="6000" dirty="0"/>
          </a:p>
        </p:txBody>
      </p:sp>
      <p:sp>
        <p:nvSpPr>
          <p:cNvPr id="5" name="Slide Number Placeholder 4"/>
          <p:cNvSpPr>
            <a:spLocks noGrp="1"/>
          </p:cNvSpPr>
          <p:nvPr>
            <p:ph type="sldNum" sz="quarter" idx="12"/>
          </p:nvPr>
        </p:nvSpPr>
        <p:spPr/>
        <p:txBody>
          <a:bodyPr/>
          <a:lstStyle/>
          <a:p>
            <a:fld id="{F87D3E06-D69A-8D4B-8F4E-A5338D96708D}" type="slidenum">
              <a:rPr lang="en-US" smtClean="0"/>
              <a:t>37</a:t>
            </a:fld>
            <a:endParaRPr lang="en-US"/>
          </a:p>
        </p:txBody>
      </p:sp>
      <p:sp>
        <p:nvSpPr>
          <p:cNvPr id="15" name="TextBox 14"/>
          <p:cNvSpPr txBox="1"/>
          <p:nvPr/>
        </p:nvSpPr>
        <p:spPr>
          <a:xfrm rot="16200000">
            <a:off x="333778" y="2973917"/>
            <a:ext cx="2934780" cy="461665"/>
          </a:xfrm>
          <a:prstGeom prst="rect">
            <a:avLst/>
          </a:prstGeom>
          <a:noFill/>
        </p:spPr>
        <p:txBody>
          <a:bodyPr wrap="square" rtlCol="0">
            <a:spAutoFit/>
          </a:bodyPr>
          <a:lstStyle/>
          <a:p>
            <a:r>
              <a:rPr lang="en-US" sz="2400" smtClean="0"/>
              <a:t>Success Percentage</a:t>
            </a:r>
            <a:endParaRPr lang="en-US" sz="2400" dirty="0"/>
          </a:p>
        </p:txBody>
      </p:sp>
      <p:graphicFrame>
        <p:nvGraphicFramePr>
          <p:cNvPr id="6" name="Chart 5"/>
          <p:cNvGraphicFramePr/>
          <p:nvPr>
            <p:extLst>
              <p:ext uri="{D42A27DB-BD31-4B8C-83A1-F6EECF244321}">
                <p14:modId xmlns:p14="http://schemas.microsoft.com/office/powerpoint/2010/main" val="181788978"/>
              </p:ext>
            </p:extLst>
          </p:nvPr>
        </p:nvGraphicFramePr>
        <p:xfrm>
          <a:off x="2032000" y="1895061"/>
          <a:ext cx="9180483" cy="4339277"/>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p:cNvCxnSpPr/>
          <p:nvPr/>
        </p:nvCxnSpPr>
        <p:spPr>
          <a:xfrm>
            <a:off x="2835965" y="4064699"/>
            <a:ext cx="3326296" cy="0"/>
          </a:xfrm>
          <a:prstGeom prst="line">
            <a:avLst/>
          </a:prstGeom>
          <a:ln w="38100">
            <a:solidFill>
              <a:srgbClr val="298E6D"/>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266122" y="3664589"/>
            <a:ext cx="1603513" cy="400110"/>
          </a:xfrm>
          <a:prstGeom prst="rect">
            <a:avLst/>
          </a:prstGeom>
          <a:noFill/>
        </p:spPr>
        <p:txBody>
          <a:bodyPr wrap="square" rtlCol="0">
            <a:spAutoFit/>
          </a:bodyPr>
          <a:lstStyle/>
          <a:p>
            <a:r>
              <a:rPr lang="en-US" sz="2000" dirty="0" smtClean="0">
                <a:latin typeface="Gill Sans" charset="0"/>
                <a:ea typeface="Gill Sans" charset="0"/>
                <a:cs typeface="Gill Sans" charset="0"/>
              </a:rPr>
              <a:t>Circulation</a:t>
            </a:r>
            <a:endParaRPr lang="en-US" sz="2000" dirty="0">
              <a:latin typeface="Gill Sans" charset="0"/>
              <a:ea typeface="Gill Sans" charset="0"/>
              <a:cs typeface="Gill Sans" charset="0"/>
            </a:endParaRPr>
          </a:p>
        </p:txBody>
      </p:sp>
    </p:spTree>
    <p:extLst>
      <p:ext uri="{BB962C8B-B14F-4D97-AF65-F5344CB8AC3E}">
        <p14:creationId xmlns:p14="http://schemas.microsoft.com/office/powerpoint/2010/main" val="13783839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785610" y="2614408"/>
            <a:ext cx="3168203" cy="21378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smtClean="0">
                <a:latin typeface="Gill Sans" charset="0"/>
                <a:ea typeface="Gill Sans" charset="0"/>
                <a:cs typeface="Gill Sans" charset="0"/>
              </a:rPr>
              <a:t>LATENCY</a:t>
            </a:r>
          </a:p>
          <a:p>
            <a:pPr algn="ctr"/>
            <a:endParaRPr lang="en-US" sz="2400" dirty="0">
              <a:latin typeface="Gill Sans Light" charset="0"/>
              <a:ea typeface="Gill Sans Light" charset="0"/>
              <a:cs typeface="Gill Sans Light" charset="0"/>
            </a:endParaRPr>
          </a:p>
          <a:p>
            <a:pPr algn="ctr"/>
            <a:r>
              <a:rPr lang="en-US" sz="2400" dirty="0" smtClean="0">
                <a:latin typeface="Gill Sans Light" charset="0"/>
                <a:ea typeface="Gill Sans Light" charset="0"/>
                <a:cs typeface="Gill Sans Light" charset="0"/>
              </a:rPr>
              <a:t>Bitcoin transaction confirmation time ∼ 1 </a:t>
            </a:r>
            <a:r>
              <a:rPr lang="en-US" sz="2400" dirty="0" err="1" smtClean="0">
                <a:latin typeface="Gill Sans Light" charset="0"/>
                <a:ea typeface="Gill Sans Light" charset="0"/>
                <a:cs typeface="Gill Sans Light" charset="0"/>
              </a:rPr>
              <a:t>hr</a:t>
            </a:r>
            <a:endParaRPr lang="en-US" sz="2400" dirty="0">
              <a:latin typeface="Gill Sans Light" charset="0"/>
              <a:ea typeface="Gill Sans Light" charset="0"/>
              <a:cs typeface="Gill Sans Light" charset="0"/>
            </a:endParaRPr>
          </a:p>
        </p:txBody>
      </p:sp>
      <p:sp>
        <p:nvSpPr>
          <p:cNvPr id="2" name="Title 1"/>
          <p:cNvSpPr>
            <a:spLocks noGrp="1"/>
          </p:cNvSpPr>
          <p:nvPr>
            <p:ph type="title"/>
          </p:nvPr>
        </p:nvSpPr>
        <p:spPr>
          <a:xfrm>
            <a:off x="1097280" y="286603"/>
            <a:ext cx="10802446" cy="1450757"/>
          </a:xfrm>
        </p:spPr>
        <p:txBody>
          <a:bodyPr>
            <a:normAutofit/>
          </a:bodyPr>
          <a:lstStyle/>
          <a:p>
            <a:r>
              <a:rPr lang="en-US" sz="6000" dirty="0" smtClean="0"/>
              <a:t>Cryptocurrencies don’t scale!</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4</a:t>
            </a:fld>
            <a:endParaRPr lang="en-US"/>
          </a:p>
        </p:txBody>
      </p:sp>
      <p:sp>
        <p:nvSpPr>
          <p:cNvPr id="19" name="Rectangle 18"/>
          <p:cNvSpPr/>
          <p:nvPr/>
        </p:nvSpPr>
        <p:spPr>
          <a:xfrm>
            <a:off x="4515155" y="2614407"/>
            <a:ext cx="3168203" cy="21378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smtClean="0">
                <a:latin typeface="Gill Sans" charset="0"/>
                <a:ea typeface="Gill Sans" charset="0"/>
                <a:cs typeface="Gill Sans" charset="0"/>
              </a:rPr>
              <a:t>STORAGE</a:t>
            </a:r>
          </a:p>
          <a:p>
            <a:pPr algn="ctr"/>
            <a:endParaRPr lang="en-US" sz="2400" dirty="0">
              <a:latin typeface="Gill Sans Light" charset="0"/>
              <a:ea typeface="Gill Sans Light" charset="0"/>
              <a:cs typeface="Gill Sans Light" charset="0"/>
            </a:endParaRPr>
          </a:p>
          <a:p>
            <a:pPr algn="ctr"/>
            <a:r>
              <a:rPr lang="en-US" sz="2400" dirty="0" smtClean="0">
                <a:latin typeface="Gill Sans Light" charset="0"/>
                <a:ea typeface="Gill Sans Light" charset="0"/>
                <a:cs typeface="Gill Sans Light" charset="0"/>
              </a:rPr>
              <a:t>Needs 350 additional GB per day for faster transactions</a:t>
            </a:r>
            <a:endParaRPr lang="en-US" sz="2400" dirty="0">
              <a:latin typeface="Gill Sans Light" charset="0"/>
              <a:ea typeface="Gill Sans Light" charset="0"/>
              <a:cs typeface="Gill Sans Light" charset="0"/>
            </a:endParaRPr>
          </a:p>
        </p:txBody>
      </p:sp>
      <p:sp>
        <p:nvSpPr>
          <p:cNvPr id="20" name="Rectangle 19"/>
          <p:cNvSpPr/>
          <p:nvPr/>
        </p:nvSpPr>
        <p:spPr>
          <a:xfrm>
            <a:off x="8244700" y="2614407"/>
            <a:ext cx="3168203" cy="213789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smtClean="0">
                <a:latin typeface="Gill Sans" charset="0"/>
                <a:ea typeface="Gill Sans" charset="0"/>
                <a:cs typeface="Gill Sans" charset="0"/>
              </a:rPr>
              <a:t>FEES</a:t>
            </a:r>
          </a:p>
          <a:p>
            <a:pPr algn="ctr"/>
            <a:endParaRPr lang="en-US" sz="2400" dirty="0">
              <a:latin typeface="Gill Sans Light" charset="0"/>
              <a:ea typeface="Gill Sans Light" charset="0"/>
              <a:cs typeface="Gill Sans Light" charset="0"/>
            </a:endParaRPr>
          </a:p>
          <a:p>
            <a:pPr algn="ctr"/>
            <a:r>
              <a:rPr lang="en-US" sz="2400" dirty="0" smtClean="0">
                <a:latin typeface="Gill Sans Light" charset="0"/>
                <a:ea typeface="Gill Sans Light" charset="0"/>
                <a:cs typeface="Gill Sans Light" charset="0"/>
              </a:rPr>
              <a:t>Some transactions can be as expensive as $34</a:t>
            </a:r>
            <a:endParaRPr lang="en-US" sz="2400" dirty="0">
              <a:latin typeface="Gill Sans Light" charset="0"/>
              <a:ea typeface="Gill Sans Light" charset="0"/>
              <a:cs typeface="Gill Sans Light" charset="0"/>
            </a:endParaRPr>
          </a:p>
        </p:txBody>
      </p:sp>
    </p:spTree>
    <p:extLst>
      <p:ext uri="{BB962C8B-B14F-4D97-AF65-F5344CB8AC3E}">
        <p14:creationId xmlns:p14="http://schemas.microsoft.com/office/powerpoint/2010/main" val="15238057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Solution: Payment Channels</a:t>
            </a:r>
            <a:endParaRPr lang="en-US" sz="6000" dirty="0"/>
          </a:p>
        </p:txBody>
      </p:sp>
      <p:sp>
        <p:nvSpPr>
          <p:cNvPr id="3" name="Content Placeholder 2"/>
          <p:cNvSpPr>
            <a:spLocks noGrp="1"/>
          </p:cNvSpPr>
          <p:nvPr>
            <p:ph idx="1"/>
          </p:nvPr>
        </p:nvSpPr>
        <p:spPr>
          <a:xfrm>
            <a:off x="1149531" y="1845734"/>
            <a:ext cx="10058400" cy="4023360"/>
          </a:xfrm>
        </p:spPr>
        <p:txBody>
          <a:bodyPr>
            <a:normAutofit/>
          </a:bodyPr>
          <a:lstStyle/>
          <a:p>
            <a:endParaRPr lang="en-US" sz="2800" dirty="0" smtClean="0"/>
          </a:p>
          <a:p>
            <a:endParaRPr lang="en-US" sz="2800" dirty="0"/>
          </a:p>
          <a:p>
            <a:endParaRPr lang="en-US" sz="2800" dirty="0" smtClean="0"/>
          </a:p>
          <a:p>
            <a:r>
              <a:rPr lang="en-US" sz="2800" dirty="0" smtClean="0"/>
              <a:t>Key Idea: Use </a:t>
            </a:r>
            <a:r>
              <a:rPr lang="en-US" sz="2800" dirty="0" err="1" smtClean="0"/>
              <a:t>blockchain</a:t>
            </a:r>
            <a:r>
              <a:rPr lang="en-US" sz="2800" dirty="0" smtClean="0"/>
              <a:t> (as arbiter) only as necessary!</a:t>
            </a:r>
          </a:p>
        </p:txBody>
      </p:sp>
      <p:sp>
        <p:nvSpPr>
          <p:cNvPr id="6" name="Slide Number Placeholder 5"/>
          <p:cNvSpPr>
            <a:spLocks noGrp="1"/>
          </p:cNvSpPr>
          <p:nvPr>
            <p:ph type="sldNum" sz="quarter" idx="12"/>
          </p:nvPr>
        </p:nvSpPr>
        <p:spPr/>
        <p:txBody>
          <a:bodyPr/>
          <a:lstStyle/>
          <a:p>
            <a:fld id="{F87D3E06-D69A-8D4B-8F4E-A5338D96708D}" type="slidenum">
              <a:rPr lang="en-US" smtClean="0"/>
              <a:t>5</a:t>
            </a:fld>
            <a:endParaRPr lang="en-US"/>
          </a:p>
        </p:txBody>
      </p:sp>
      <p:sp>
        <p:nvSpPr>
          <p:cNvPr id="7" name="TextBox 6"/>
          <p:cNvSpPr txBox="1"/>
          <p:nvPr/>
        </p:nvSpPr>
        <p:spPr>
          <a:xfrm>
            <a:off x="2399527"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8" name="TextBox 7"/>
          <p:cNvSpPr txBox="1"/>
          <p:nvPr/>
        </p:nvSpPr>
        <p:spPr>
          <a:xfrm>
            <a:off x="2399527"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0" name="TextBox 9"/>
          <p:cNvSpPr txBox="1"/>
          <p:nvPr/>
        </p:nvSpPr>
        <p:spPr>
          <a:xfrm>
            <a:off x="5863361" y="3344291"/>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1" name="TextBox 10"/>
          <p:cNvSpPr txBox="1"/>
          <p:nvPr/>
        </p:nvSpPr>
        <p:spPr>
          <a:xfrm>
            <a:off x="5863361" y="4210155"/>
            <a:ext cx="151225" cy="369332"/>
          </a:xfrm>
          <a:prstGeom prst="rect">
            <a:avLst/>
          </a:prstGeom>
          <a:noFill/>
        </p:spPr>
        <p:txBody>
          <a:bodyPr wrap="square" rtlCol="0">
            <a:spAutoFit/>
          </a:bodyPr>
          <a:lstStyle/>
          <a:p>
            <a:r>
              <a:rPr lang="en-US" dirty="0" smtClean="0">
                <a:solidFill>
                  <a:schemeClr val="bg1">
                    <a:lumMod val="95000"/>
                  </a:schemeClr>
                </a:solidFill>
              </a:rPr>
              <a:t>2</a:t>
            </a:r>
            <a:endParaRPr lang="en-US" dirty="0">
              <a:solidFill>
                <a:schemeClr val="bg1">
                  <a:lumMod val="95000"/>
                </a:schemeClr>
              </a:solidFill>
            </a:endParaRPr>
          </a:p>
        </p:txBody>
      </p:sp>
      <p:sp>
        <p:nvSpPr>
          <p:cNvPr id="13" name="TextBox 12"/>
          <p:cNvSpPr txBox="1"/>
          <p:nvPr/>
        </p:nvSpPr>
        <p:spPr>
          <a:xfrm>
            <a:off x="9327196"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4" name="TextBox 13"/>
          <p:cNvSpPr txBox="1"/>
          <p:nvPr/>
        </p:nvSpPr>
        <p:spPr>
          <a:xfrm>
            <a:off x="9327196"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326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Solution: Payment Channels</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6</a:t>
            </a:fld>
            <a:endParaRPr lang="en-US"/>
          </a:p>
        </p:txBody>
      </p:sp>
      <p:sp>
        <p:nvSpPr>
          <p:cNvPr id="7" name="TextBox 6"/>
          <p:cNvSpPr txBox="1"/>
          <p:nvPr/>
        </p:nvSpPr>
        <p:spPr>
          <a:xfrm>
            <a:off x="2399527"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8" name="TextBox 7"/>
          <p:cNvSpPr txBox="1"/>
          <p:nvPr/>
        </p:nvSpPr>
        <p:spPr>
          <a:xfrm>
            <a:off x="2399527"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622407" y="3253846"/>
            <a:ext cx="4270392" cy="13379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grpSp>
        <p:nvGrpSpPr>
          <p:cNvPr id="12" name="Group 11"/>
          <p:cNvGrpSpPr/>
          <p:nvPr/>
        </p:nvGrpSpPr>
        <p:grpSpPr>
          <a:xfrm>
            <a:off x="1629665" y="3235115"/>
            <a:ext cx="4255877" cy="1356679"/>
            <a:chOff x="1339209" y="3245872"/>
            <a:chExt cx="4255877" cy="1356679"/>
          </a:xfrm>
        </p:grpSpPr>
        <p:pic>
          <p:nvPicPr>
            <p:cNvPr id="124" name="Picture 123">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25" name="Picture 124">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26" name="TextBox 125">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27" name="TextBox 126">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30" name="TextBox 129">
              <a:extLst>
                <a:ext uri="{FF2B5EF4-FFF2-40B4-BE49-F238E27FC236}">
                  <a16:creationId xmlns="" xmlns:a16="http://schemas.microsoft.com/office/drawing/2014/main" id="{9DE11898-3F19-2048-874F-758170791F1D}"/>
                </a:ext>
              </a:extLst>
            </p:cNvPr>
            <p:cNvSpPr txBox="1"/>
            <p:nvPr/>
          </p:nvSpPr>
          <p:spPr>
            <a:xfrm>
              <a:off x="1562282" y="3613067"/>
              <a:ext cx="789729" cy="52388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Open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Channel</a:t>
              </a:r>
            </a:p>
          </p:txBody>
        </p:sp>
        <p:sp>
          <p:nvSpPr>
            <p:cNvPr id="131" name="Rectangle 130"/>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32" name="TextBox 131">
              <a:extLst>
                <a:ext uri="{FF2B5EF4-FFF2-40B4-BE49-F238E27FC236}">
                  <a16:creationId xmlns="" xmlns:a16="http://schemas.microsoft.com/office/drawing/2014/main" id="{9DE11898-3F19-2048-874F-758170791F1D}"/>
                </a:ext>
              </a:extLst>
            </p:cNvPr>
            <p:cNvSpPr txBox="1"/>
            <p:nvPr/>
          </p:nvSpPr>
          <p:spPr>
            <a:xfrm>
              <a:off x="1361526" y="3245872"/>
              <a:ext cx="420308" cy="36486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pic>
          <p:nvPicPr>
            <p:cNvPr id="41" name="Picture 40"/>
            <p:cNvPicPr>
              <a:picLocks noChangeAspect="1"/>
            </p:cNvPicPr>
            <p:nvPr/>
          </p:nvPicPr>
          <p:blipFill>
            <a:blip r:embed="rId4"/>
            <a:stretch>
              <a:fillRect/>
            </a:stretch>
          </p:blipFill>
          <p:spPr>
            <a:xfrm>
              <a:off x="4098752" y="3707186"/>
              <a:ext cx="394741" cy="429768"/>
            </a:xfrm>
            <a:prstGeom prst="rect">
              <a:avLst/>
            </a:prstGeom>
          </p:spPr>
        </p:pic>
        <p:sp>
          <p:nvSpPr>
            <p:cNvPr id="42" name="TextBox 41"/>
            <p:cNvSpPr txBox="1"/>
            <p:nvPr/>
          </p:nvSpPr>
          <p:spPr>
            <a:xfrm>
              <a:off x="3306375" y="3335899"/>
              <a:ext cx="211032" cy="369332"/>
            </a:xfrm>
            <a:prstGeom prst="rect">
              <a:avLst/>
            </a:prstGeom>
            <a:noFill/>
          </p:spPr>
          <p:txBody>
            <a:bodyPr wrap="square" rtlCol="0">
              <a:spAutoFit/>
            </a:bodyPr>
            <a:lstStyle/>
            <a:p>
              <a:r>
                <a:rPr lang="en-US" dirty="0" smtClean="0"/>
                <a:t>4</a:t>
              </a:r>
              <a:endParaRPr lang="en-US" dirty="0"/>
            </a:p>
          </p:txBody>
        </p:sp>
        <p:sp>
          <p:nvSpPr>
            <p:cNvPr id="43" name="TextBox 42"/>
            <p:cNvSpPr txBox="1"/>
            <p:nvPr/>
          </p:nvSpPr>
          <p:spPr>
            <a:xfrm>
              <a:off x="4162695" y="3354430"/>
              <a:ext cx="211032" cy="369332"/>
            </a:xfrm>
            <a:prstGeom prst="rect">
              <a:avLst/>
            </a:prstGeom>
            <a:noFill/>
          </p:spPr>
          <p:txBody>
            <a:bodyPr wrap="square" rtlCol="0">
              <a:spAutoFit/>
            </a:bodyPr>
            <a:lstStyle/>
            <a:p>
              <a:r>
                <a:rPr lang="en-US" dirty="0"/>
                <a:t>3</a:t>
              </a:r>
            </a:p>
          </p:txBody>
        </p:sp>
      </p:grpSp>
      <p:grpSp>
        <p:nvGrpSpPr>
          <p:cNvPr id="59" name="Group 58"/>
          <p:cNvGrpSpPr/>
          <p:nvPr/>
        </p:nvGrpSpPr>
        <p:grpSpPr>
          <a:xfrm>
            <a:off x="3532155" y="3632068"/>
            <a:ext cx="411480" cy="504887"/>
            <a:chOff x="8774066" y="3707187"/>
            <a:chExt cx="411480" cy="504887"/>
          </a:xfrm>
        </p:grpSpPr>
        <p:pic>
          <p:nvPicPr>
            <p:cNvPr id="60" name="Picture 59"/>
            <p:cNvPicPr>
              <a:picLocks noChangeAspect="1"/>
            </p:cNvPicPr>
            <p:nvPr/>
          </p:nvPicPr>
          <p:blipFill>
            <a:blip r:embed="rId4"/>
            <a:stretch>
              <a:fillRect/>
            </a:stretch>
          </p:blipFill>
          <p:spPr>
            <a:xfrm>
              <a:off x="8780355" y="3707187"/>
              <a:ext cx="394741" cy="429768"/>
            </a:xfrm>
            <a:prstGeom prst="rect">
              <a:avLst/>
            </a:prstGeom>
          </p:spPr>
        </p:pic>
        <p:pic>
          <p:nvPicPr>
            <p:cNvPr id="61" name="Picture 60"/>
            <p:cNvPicPr>
              <a:picLocks noChangeAspect="1"/>
            </p:cNvPicPr>
            <p:nvPr/>
          </p:nvPicPr>
          <p:blipFill>
            <a:blip r:embed="rId5"/>
            <a:stretch>
              <a:fillRect/>
            </a:stretch>
          </p:blipFill>
          <p:spPr>
            <a:xfrm>
              <a:off x="8774066" y="4079135"/>
              <a:ext cx="411480" cy="132939"/>
            </a:xfrm>
            <a:prstGeom prst="rect">
              <a:avLst/>
            </a:prstGeom>
          </p:spPr>
        </p:pic>
      </p:grpSp>
      <p:sp>
        <p:nvSpPr>
          <p:cNvPr id="94" name="Up Arrow 93"/>
          <p:cNvSpPr/>
          <p:nvPr/>
        </p:nvSpPr>
        <p:spPr>
          <a:xfrm rot="2946851">
            <a:off x="4063759" y="1733201"/>
            <a:ext cx="169221" cy="217140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59990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Solution: Payment Channels</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7</a:t>
            </a:fld>
            <a:endParaRPr lang="en-US"/>
          </a:p>
        </p:txBody>
      </p:sp>
      <p:sp>
        <p:nvSpPr>
          <p:cNvPr id="7" name="TextBox 6"/>
          <p:cNvSpPr txBox="1"/>
          <p:nvPr/>
        </p:nvSpPr>
        <p:spPr>
          <a:xfrm>
            <a:off x="2399527"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8" name="TextBox 7"/>
          <p:cNvSpPr txBox="1"/>
          <p:nvPr/>
        </p:nvSpPr>
        <p:spPr>
          <a:xfrm>
            <a:off x="2399527"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0" name="TextBox 9"/>
          <p:cNvSpPr txBox="1"/>
          <p:nvPr/>
        </p:nvSpPr>
        <p:spPr>
          <a:xfrm>
            <a:off x="5863361" y="3344291"/>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1" name="TextBox 10"/>
          <p:cNvSpPr txBox="1"/>
          <p:nvPr/>
        </p:nvSpPr>
        <p:spPr>
          <a:xfrm>
            <a:off x="5863361" y="4210155"/>
            <a:ext cx="151225" cy="369332"/>
          </a:xfrm>
          <a:prstGeom prst="rect">
            <a:avLst/>
          </a:prstGeom>
          <a:noFill/>
        </p:spPr>
        <p:txBody>
          <a:bodyPr wrap="square" rtlCol="0">
            <a:spAutoFit/>
          </a:bodyPr>
          <a:lstStyle/>
          <a:p>
            <a:r>
              <a:rPr lang="en-US" dirty="0" smtClean="0">
                <a:solidFill>
                  <a:schemeClr val="bg1">
                    <a:lumMod val="95000"/>
                  </a:schemeClr>
                </a:solidFill>
              </a:rPr>
              <a:t>2</a:t>
            </a:r>
            <a:endParaRPr lang="en-US" dirty="0">
              <a:solidFill>
                <a:schemeClr val="bg1">
                  <a:lumMod val="95000"/>
                </a:schemeClr>
              </a:solidFill>
            </a:endParaRP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1622407" y="3253846"/>
            <a:ext cx="4270392" cy="13379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grpSp>
        <p:nvGrpSpPr>
          <p:cNvPr id="23" name="Group 22"/>
          <p:cNvGrpSpPr/>
          <p:nvPr/>
        </p:nvGrpSpPr>
        <p:grpSpPr>
          <a:xfrm>
            <a:off x="1629665" y="3235115"/>
            <a:ext cx="4255877" cy="1356679"/>
            <a:chOff x="1629665" y="3235115"/>
            <a:chExt cx="4255877" cy="1356679"/>
          </a:xfrm>
        </p:grpSpPr>
        <p:grpSp>
          <p:nvGrpSpPr>
            <p:cNvPr id="12" name="Group 11"/>
            <p:cNvGrpSpPr/>
            <p:nvPr/>
          </p:nvGrpSpPr>
          <p:grpSpPr>
            <a:xfrm>
              <a:off x="1629665" y="3235115"/>
              <a:ext cx="4255877" cy="1356679"/>
              <a:chOff x="1339209" y="3245872"/>
              <a:chExt cx="4255877" cy="1356679"/>
            </a:xfrm>
          </p:grpSpPr>
          <p:pic>
            <p:nvPicPr>
              <p:cNvPr id="124" name="Picture 123">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25" name="Picture 124">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26" name="TextBox 125">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27" name="TextBox 126">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30" name="TextBox 129">
                <a:extLst>
                  <a:ext uri="{FF2B5EF4-FFF2-40B4-BE49-F238E27FC236}">
                    <a16:creationId xmlns="" xmlns:a16="http://schemas.microsoft.com/office/drawing/2014/main" id="{9DE11898-3F19-2048-874F-758170791F1D}"/>
                  </a:ext>
                </a:extLst>
              </p:cNvPr>
              <p:cNvSpPr txBox="1"/>
              <p:nvPr/>
            </p:nvSpPr>
            <p:spPr>
              <a:xfrm>
                <a:off x="1562282" y="3613067"/>
                <a:ext cx="789729" cy="52388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Open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Channel</a:t>
                </a:r>
              </a:p>
            </p:txBody>
          </p:sp>
          <p:sp>
            <p:nvSpPr>
              <p:cNvPr id="131" name="Rectangle 130"/>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32" name="TextBox 131">
                <a:extLst>
                  <a:ext uri="{FF2B5EF4-FFF2-40B4-BE49-F238E27FC236}">
                    <a16:creationId xmlns="" xmlns:a16="http://schemas.microsoft.com/office/drawing/2014/main" id="{9DE11898-3F19-2048-874F-758170791F1D}"/>
                  </a:ext>
                </a:extLst>
              </p:cNvPr>
              <p:cNvSpPr txBox="1"/>
              <p:nvPr/>
            </p:nvSpPr>
            <p:spPr>
              <a:xfrm>
                <a:off x="1361526" y="3245872"/>
                <a:ext cx="420308" cy="36486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pic>
            <p:nvPicPr>
              <p:cNvPr id="41" name="Picture 40"/>
              <p:cNvPicPr>
                <a:picLocks noChangeAspect="1"/>
              </p:cNvPicPr>
              <p:nvPr/>
            </p:nvPicPr>
            <p:blipFill>
              <a:blip r:embed="rId4"/>
              <a:stretch>
                <a:fillRect/>
              </a:stretch>
            </p:blipFill>
            <p:spPr>
              <a:xfrm>
                <a:off x="4098752" y="3707186"/>
                <a:ext cx="394741" cy="429768"/>
              </a:xfrm>
              <a:prstGeom prst="rect">
                <a:avLst/>
              </a:prstGeom>
            </p:spPr>
          </p:pic>
          <p:sp>
            <p:nvSpPr>
              <p:cNvPr id="42" name="TextBox 41"/>
              <p:cNvSpPr txBox="1"/>
              <p:nvPr/>
            </p:nvSpPr>
            <p:spPr>
              <a:xfrm>
                <a:off x="3306375" y="3335899"/>
                <a:ext cx="211032" cy="369332"/>
              </a:xfrm>
              <a:prstGeom prst="rect">
                <a:avLst/>
              </a:prstGeom>
              <a:noFill/>
            </p:spPr>
            <p:txBody>
              <a:bodyPr wrap="square" rtlCol="0">
                <a:spAutoFit/>
              </a:bodyPr>
              <a:lstStyle/>
              <a:p>
                <a:r>
                  <a:rPr lang="en-US" dirty="0" smtClean="0"/>
                  <a:t>4</a:t>
                </a:r>
                <a:endParaRPr lang="en-US" dirty="0"/>
              </a:p>
            </p:txBody>
          </p:sp>
          <p:sp>
            <p:nvSpPr>
              <p:cNvPr id="43" name="TextBox 42"/>
              <p:cNvSpPr txBox="1"/>
              <p:nvPr/>
            </p:nvSpPr>
            <p:spPr>
              <a:xfrm>
                <a:off x="4162695" y="3354430"/>
                <a:ext cx="211032" cy="369332"/>
              </a:xfrm>
              <a:prstGeom prst="rect">
                <a:avLst/>
              </a:prstGeom>
              <a:noFill/>
            </p:spPr>
            <p:txBody>
              <a:bodyPr wrap="square" rtlCol="0">
                <a:spAutoFit/>
              </a:bodyPr>
              <a:lstStyle/>
              <a:p>
                <a:r>
                  <a:rPr lang="en-US" dirty="0"/>
                  <a:t>3</a:t>
                </a:r>
              </a:p>
            </p:txBody>
          </p:sp>
        </p:grpSp>
        <p:grpSp>
          <p:nvGrpSpPr>
            <p:cNvPr id="59" name="Group 58"/>
            <p:cNvGrpSpPr/>
            <p:nvPr/>
          </p:nvGrpSpPr>
          <p:grpSpPr>
            <a:xfrm>
              <a:off x="3532155" y="3632068"/>
              <a:ext cx="411480" cy="504887"/>
              <a:chOff x="8774066" y="3707187"/>
              <a:chExt cx="411480" cy="504887"/>
            </a:xfrm>
          </p:grpSpPr>
          <p:pic>
            <p:nvPicPr>
              <p:cNvPr id="60" name="Picture 59"/>
              <p:cNvPicPr>
                <a:picLocks noChangeAspect="1"/>
              </p:cNvPicPr>
              <p:nvPr/>
            </p:nvPicPr>
            <p:blipFill>
              <a:blip r:embed="rId4"/>
              <a:stretch>
                <a:fillRect/>
              </a:stretch>
            </p:blipFill>
            <p:spPr>
              <a:xfrm>
                <a:off x="8780355" y="3707187"/>
                <a:ext cx="394741" cy="429768"/>
              </a:xfrm>
              <a:prstGeom prst="rect">
                <a:avLst/>
              </a:prstGeom>
            </p:spPr>
          </p:pic>
          <p:pic>
            <p:nvPicPr>
              <p:cNvPr id="61" name="Picture 60"/>
              <p:cNvPicPr>
                <a:picLocks noChangeAspect="1"/>
              </p:cNvPicPr>
              <p:nvPr/>
            </p:nvPicPr>
            <p:blipFill>
              <a:blip r:embed="rId5"/>
              <a:stretch>
                <a:fillRect/>
              </a:stretch>
            </p:blipFill>
            <p:spPr>
              <a:xfrm>
                <a:off x="8774066" y="4079135"/>
                <a:ext cx="411480" cy="132939"/>
              </a:xfrm>
              <a:prstGeom prst="rect">
                <a:avLst/>
              </a:prstGeom>
            </p:spPr>
          </p:pic>
        </p:grpSp>
      </p:grpSp>
      <p:sp>
        <p:nvSpPr>
          <p:cNvPr id="55" name="Up Arrow 54"/>
          <p:cNvSpPr/>
          <p:nvPr/>
        </p:nvSpPr>
        <p:spPr>
          <a:xfrm rot="2946851">
            <a:off x="4063759" y="1733201"/>
            <a:ext cx="169221" cy="217140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2514022" y="3443053"/>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3497556" y="3618163"/>
            <a:ext cx="703093" cy="793822"/>
          </a:xfrm>
          <a:prstGeom prst="rect">
            <a:avLst/>
          </a:prstGeom>
        </p:spPr>
      </p:pic>
      <p:pic>
        <p:nvPicPr>
          <p:cNvPr id="44" name="Picture 43">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5885193" y="3618163"/>
            <a:ext cx="703093" cy="793822"/>
          </a:xfrm>
          <a:prstGeom prst="rect">
            <a:avLst/>
          </a:prstGeom>
        </p:spPr>
      </p:pic>
      <p:sp>
        <p:nvSpPr>
          <p:cNvPr id="45" name="TextBox 44">
            <a:extLst>
              <a:ext uri="{FF2B5EF4-FFF2-40B4-BE49-F238E27FC236}">
                <a16:creationId xmlns="" xmlns:a16="http://schemas.microsoft.com/office/drawing/2014/main" id="{4395352A-8C43-8E4B-9B82-7202A8834A3A}"/>
              </a:ext>
            </a:extLst>
          </p:cNvPr>
          <p:cNvSpPr txBox="1"/>
          <p:nvPr/>
        </p:nvSpPr>
        <p:spPr>
          <a:xfrm>
            <a:off x="3559421" y="4302458"/>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46" name="TextBox 45">
            <a:extLst>
              <a:ext uri="{FF2B5EF4-FFF2-40B4-BE49-F238E27FC236}">
                <a16:creationId xmlns="" xmlns:a16="http://schemas.microsoft.com/office/drawing/2014/main" id="{17DDA035-F333-EA46-96AA-9AA4BE0870F4}"/>
              </a:ext>
            </a:extLst>
          </p:cNvPr>
          <p:cNvSpPr txBox="1"/>
          <p:nvPr/>
        </p:nvSpPr>
        <p:spPr>
          <a:xfrm>
            <a:off x="5998201" y="4351045"/>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47" name="TextBox 46">
            <a:extLst>
              <a:ext uri="{FF2B5EF4-FFF2-40B4-BE49-F238E27FC236}">
                <a16:creationId xmlns="" xmlns:a16="http://schemas.microsoft.com/office/drawing/2014/main" id="{9DE11898-3F19-2048-874F-758170791F1D}"/>
              </a:ext>
            </a:extLst>
          </p:cNvPr>
          <p:cNvSpPr txBox="1"/>
          <p:nvPr/>
        </p:nvSpPr>
        <p:spPr>
          <a:xfrm>
            <a:off x="2788757" y="3794135"/>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1</a:t>
            </a:r>
          </a:p>
        </p:txBody>
      </p:sp>
      <p:sp>
        <p:nvSpPr>
          <p:cNvPr id="48" name="Rectangle 47"/>
          <p:cNvSpPr/>
          <p:nvPr/>
        </p:nvSpPr>
        <p:spPr>
          <a:xfrm>
            <a:off x="2514022" y="3434905"/>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49" name="TextBox 48">
            <a:extLst>
              <a:ext uri="{FF2B5EF4-FFF2-40B4-BE49-F238E27FC236}">
                <a16:creationId xmlns="" xmlns:a16="http://schemas.microsoft.com/office/drawing/2014/main" id="{9DE11898-3F19-2048-874F-758170791F1D}"/>
              </a:ext>
            </a:extLst>
          </p:cNvPr>
          <p:cNvSpPr txBox="1"/>
          <p:nvPr/>
        </p:nvSpPr>
        <p:spPr>
          <a:xfrm>
            <a:off x="2536339" y="3426940"/>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(2)</a:t>
            </a:r>
          </a:p>
        </p:txBody>
      </p:sp>
      <p:sp>
        <p:nvSpPr>
          <p:cNvPr id="51" name="TextBox 50"/>
          <p:cNvSpPr txBox="1"/>
          <p:nvPr/>
        </p:nvSpPr>
        <p:spPr>
          <a:xfrm>
            <a:off x="4481188" y="3516967"/>
            <a:ext cx="211032" cy="369332"/>
          </a:xfrm>
          <a:prstGeom prst="rect">
            <a:avLst/>
          </a:prstGeom>
          <a:noFill/>
        </p:spPr>
        <p:txBody>
          <a:bodyPr wrap="square" rtlCol="0">
            <a:spAutoFit/>
          </a:bodyPr>
          <a:lstStyle/>
          <a:p>
            <a:r>
              <a:rPr lang="en-US" dirty="0" smtClean="0"/>
              <a:t>4</a:t>
            </a:r>
            <a:endParaRPr lang="en-US" dirty="0"/>
          </a:p>
        </p:txBody>
      </p:sp>
      <p:sp>
        <p:nvSpPr>
          <p:cNvPr id="52" name="TextBox 51"/>
          <p:cNvSpPr txBox="1"/>
          <p:nvPr/>
        </p:nvSpPr>
        <p:spPr>
          <a:xfrm>
            <a:off x="5337508" y="3535498"/>
            <a:ext cx="211032" cy="369332"/>
          </a:xfrm>
          <a:prstGeom prst="rect">
            <a:avLst/>
          </a:prstGeom>
          <a:noFill/>
        </p:spPr>
        <p:txBody>
          <a:bodyPr wrap="square" rtlCol="0">
            <a:spAutoFit/>
          </a:bodyPr>
          <a:lstStyle/>
          <a:p>
            <a:r>
              <a:rPr lang="en-US" dirty="0"/>
              <a:t>3</a:t>
            </a:r>
          </a:p>
        </p:txBody>
      </p:sp>
      <p:pic>
        <p:nvPicPr>
          <p:cNvPr id="57" name="Picture 56"/>
          <p:cNvPicPr>
            <a:picLocks noChangeAspect="1"/>
          </p:cNvPicPr>
          <p:nvPr/>
        </p:nvPicPr>
        <p:blipFill>
          <a:blip r:embed="rId4"/>
          <a:stretch>
            <a:fillRect/>
          </a:stretch>
        </p:blipFill>
        <p:spPr>
          <a:xfrm>
            <a:off x="4436645" y="3893876"/>
            <a:ext cx="394741" cy="429768"/>
          </a:xfrm>
          <a:prstGeom prst="rect">
            <a:avLst/>
          </a:prstGeom>
        </p:spPr>
      </p:pic>
      <p:pic>
        <p:nvPicPr>
          <p:cNvPr id="88" name="Picture 87"/>
          <p:cNvPicPr>
            <a:picLocks noChangeAspect="1"/>
          </p:cNvPicPr>
          <p:nvPr/>
        </p:nvPicPr>
        <p:blipFill>
          <a:blip r:embed="rId4"/>
          <a:stretch>
            <a:fillRect/>
          </a:stretch>
        </p:blipFill>
        <p:spPr>
          <a:xfrm>
            <a:off x="5295299" y="3885040"/>
            <a:ext cx="394741" cy="429768"/>
          </a:xfrm>
          <a:prstGeom prst="rect">
            <a:avLst/>
          </a:prstGeom>
        </p:spPr>
      </p:pic>
      <p:sp>
        <p:nvSpPr>
          <p:cNvPr id="90" name="TextBox 89"/>
          <p:cNvSpPr txBox="1"/>
          <p:nvPr/>
        </p:nvSpPr>
        <p:spPr>
          <a:xfrm>
            <a:off x="5337508" y="3517087"/>
            <a:ext cx="211032" cy="369332"/>
          </a:xfrm>
          <a:prstGeom prst="rect">
            <a:avLst/>
          </a:prstGeom>
          <a:noFill/>
        </p:spPr>
        <p:txBody>
          <a:bodyPr wrap="square" rtlCol="0">
            <a:spAutoFit/>
          </a:bodyPr>
          <a:lstStyle/>
          <a:p>
            <a:r>
              <a:rPr lang="en-US" dirty="0" smtClean="0"/>
              <a:t>4</a:t>
            </a:r>
            <a:endParaRPr lang="en-US" dirty="0"/>
          </a:p>
        </p:txBody>
      </p:sp>
      <p:sp>
        <p:nvSpPr>
          <p:cNvPr id="91" name="TextBox 90"/>
          <p:cNvSpPr txBox="1"/>
          <p:nvPr/>
        </p:nvSpPr>
        <p:spPr>
          <a:xfrm>
            <a:off x="4465761" y="3500966"/>
            <a:ext cx="211032" cy="369332"/>
          </a:xfrm>
          <a:prstGeom prst="rect">
            <a:avLst/>
          </a:prstGeom>
          <a:noFill/>
        </p:spPr>
        <p:txBody>
          <a:bodyPr wrap="square" rtlCol="0">
            <a:spAutoFit/>
          </a:bodyPr>
          <a:lstStyle/>
          <a:p>
            <a:r>
              <a:rPr lang="en-US" dirty="0"/>
              <a:t>3</a:t>
            </a:r>
          </a:p>
        </p:txBody>
      </p:sp>
      <p:pic>
        <p:nvPicPr>
          <p:cNvPr id="4" name="Picture 3"/>
          <p:cNvPicPr>
            <a:picLocks noChangeAspect="1"/>
          </p:cNvPicPr>
          <p:nvPr/>
        </p:nvPicPr>
        <p:blipFill>
          <a:blip r:embed="rId6"/>
          <a:stretch>
            <a:fillRect/>
          </a:stretch>
        </p:blipFill>
        <p:spPr>
          <a:xfrm>
            <a:off x="4432918" y="3827649"/>
            <a:ext cx="418960" cy="227147"/>
          </a:xfrm>
          <a:prstGeom prst="rect">
            <a:avLst/>
          </a:prstGeom>
        </p:spPr>
      </p:pic>
    </p:spTree>
    <p:extLst>
      <p:ext uri="{BB962C8B-B14F-4D97-AF65-F5344CB8AC3E}">
        <p14:creationId xmlns:p14="http://schemas.microsoft.com/office/powerpoint/2010/main" val="27867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hidden"/>
                                      </p:to>
                                    </p:set>
                                  </p:childTnLst>
                                </p:cTn>
                              </p:par>
                              <p:par>
                                <p:cTn id="9" presetID="0" presetClass="path" presetSubtype="0" accel="50000" decel="50000" fill="hold" nodeType="withEffect">
                                  <p:stCondLst>
                                    <p:cond delay="0"/>
                                  </p:stCondLst>
                                  <p:childTnLst>
                                    <p:animMotion origin="layout" path="M 1.875E-6 -2.22222E-6 L 0.06979 -0.00139 " pathEditMode="relative" rAng="0" ptsTypes="AA">
                                      <p:cBhvr>
                                        <p:cTn id="10" dur="1000" fill="hold"/>
                                        <p:tgtEl>
                                          <p:spTgt spid="4"/>
                                        </p:tgtEl>
                                        <p:attrNameLst>
                                          <p:attrName>ppt_x</p:attrName>
                                          <p:attrName>ppt_y</p:attrName>
                                        </p:attrNameLst>
                                      </p:cBhvr>
                                      <p:rCtr x="3516" y="671"/>
                                    </p:animMotion>
                                  </p:childTnLst>
                                </p:cTn>
                              </p:par>
                            </p:childTnLst>
                          </p:cTn>
                        </p:par>
                        <p:par>
                          <p:cTn id="11" fill="hold">
                            <p:stCondLst>
                              <p:cond delay="1000"/>
                            </p:stCondLst>
                            <p:childTnLst>
                              <p:par>
                                <p:cTn id="12" presetID="1" presetClass="entr" presetSubtype="0" fill="hold" grpId="0" nodeType="afterEffect">
                                  <p:stCondLst>
                                    <p:cond delay="0"/>
                                  </p:stCondLst>
                                  <p:childTnLst>
                                    <p:set>
                                      <p:cBhvr>
                                        <p:cTn id="13" dur="1" fill="hold">
                                          <p:stCondLst>
                                            <p:cond delay="0"/>
                                          </p:stCondLst>
                                        </p:cTn>
                                        <p:tgtEl>
                                          <p:spTgt spid="90"/>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0"/>
                                  </p:stCondLst>
                                  <p:childTnLst>
                                    <p:set>
                                      <p:cBhvr>
                                        <p:cTn id="16"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90" grpId="0"/>
      <p:bldP spid="9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Solution: Payment Channels</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8</a:t>
            </a:fld>
            <a:endParaRPr lang="en-US"/>
          </a:p>
        </p:txBody>
      </p:sp>
      <p:sp>
        <p:nvSpPr>
          <p:cNvPr id="7" name="TextBox 6"/>
          <p:cNvSpPr txBox="1"/>
          <p:nvPr/>
        </p:nvSpPr>
        <p:spPr>
          <a:xfrm>
            <a:off x="2399527"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8" name="TextBox 7"/>
          <p:cNvSpPr txBox="1"/>
          <p:nvPr/>
        </p:nvSpPr>
        <p:spPr>
          <a:xfrm>
            <a:off x="2399527"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0" name="TextBox 9"/>
          <p:cNvSpPr txBox="1"/>
          <p:nvPr/>
        </p:nvSpPr>
        <p:spPr>
          <a:xfrm>
            <a:off x="5863361" y="3344291"/>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1" name="TextBox 10"/>
          <p:cNvSpPr txBox="1"/>
          <p:nvPr/>
        </p:nvSpPr>
        <p:spPr>
          <a:xfrm>
            <a:off x="5863361" y="4210155"/>
            <a:ext cx="151225" cy="369332"/>
          </a:xfrm>
          <a:prstGeom prst="rect">
            <a:avLst/>
          </a:prstGeom>
          <a:noFill/>
        </p:spPr>
        <p:txBody>
          <a:bodyPr wrap="square" rtlCol="0">
            <a:spAutoFit/>
          </a:bodyPr>
          <a:lstStyle/>
          <a:p>
            <a:r>
              <a:rPr lang="en-US" dirty="0" smtClean="0">
                <a:solidFill>
                  <a:schemeClr val="bg1">
                    <a:lumMod val="95000"/>
                  </a:schemeClr>
                </a:solidFill>
              </a:rPr>
              <a:t>2</a:t>
            </a:r>
            <a:endParaRPr lang="en-US" dirty="0">
              <a:solidFill>
                <a:schemeClr val="bg1">
                  <a:lumMod val="95000"/>
                </a:schemeClr>
              </a:solidFill>
            </a:endParaRP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1622407" y="3253846"/>
            <a:ext cx="4270392" cy="13379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grpSp>
        <p:nvGrpSpPr>
          <p:cNvPr id="23" name="Group 22"/>
          <p:cNvGrpSpPr/>
          <p:nvPr/>
        </p:nvGrpSpPr>
        <p:grpSpPr>
          <a:xfrm>
            <a:off x="1629665" y="3235115"/>
            <a:ext cx="4255877" cy="1356679"/>
            <a:chOff x="1629665" y="3235115"/>
            <a:chExt cx="4255877" cy="1356679"/>
          </a:xfrm>
        </p:grpSpPr>
        <p:grpSp>
          <p:nvGrpSpPr>
            <p:cNvPr id="12" name="Group 11"/>
            <p:cNvGrpSpPr/>
            <p:nvPr/>
          </p:nvGrpSpPr>
          <p:grpSpPr>
            <a:xfrm>
              <a:off x="1629665" y="3235115"/>
              <a:ext cx="4255877" cy="1356679"/>
              <a:chOff x="1339209" y="3245872"/>
              <a:chExt cx="4255877" cy="1356679"/>
            </a:xfrm>
          </p:grpSpPr>
          <p:pic>
            <p:nvPicPr>
              <p:cNvPr id="124" name="Picture 123">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25" name="Picture 124">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26" name="TextBox 125">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27" name="TextBox 126">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30" name="TextBox 129">
                <a:extLst>
                  <a:ext uri="{FF2B5EF4-FFF2-40B4-BE49-F238E27FC236}">
                    <a16:creationId xmlns="" xmlns:a16="http://schemas.microsoft.com/office/drawing/2014/main" id="{9DE11898-3F19-2048-874F-758170791F1D}"/>
                  </a:ext>
                </a:extLst>
              </p:cNvPr>
              <p:cNvSpPr txBox="1"/>
              <p:nvPr/>
            </p:nvSpPr>
            <p:spPr>
              <a:xfrm>
                <a:off x="1562282" y="3613067"/>
                <a:ext cx="789729" cy="52388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Open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Channel</a:t>
                </a:r>
              </a:p>
            </p:txBody>
          </p:sp>
          <p:sp>
            <p:nvSpPr>
              <p:cNvPr id="131" name="Rectangle 130"/>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32" name="TextBox 131">
                <a:extLst>
                  <a:ext uri="{FF2B5EF4-FFF2-40B4-BE49-F238E27FC236}">
                    <a16:creationId xmlns="" xmlns:a16="http://schemas.microsoft.com/office/drawing/2014/main" id="{9DE11898-3F19-2048-874F-758170791F1D}"/>
                  </a:ext>
                </a:extLst>
              </p:cNvPr>
              <p:cNvSpPr txBox="1"/>
              <p:nvPr/>
            </p:nvSpPr>
            <p:spPr>
              <a:xfrm>
                <a:off x="1361526" y="3245872"/>
                <a:ext cx="420308" cy="36486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pic>
            <p:nvPicPr>
              <p:cNvPr id="41" name="Picture 40"/>
              <p:cNvPicPr>
                <a:picLocks noChangeAspect="1"/>
              </p:cNvPicPr>
              <p:nvPr/>
            </p:nvPicPr>
            <p:blipFill>
              <a:blip r:embed="rId4"/>
              <a:stretch>
                <a:fillRect/>
              </a:stretch>
            </p:blipFill>
            <p:spPr>
              <a:xfrm>
                <a:off x="4098752" y="3707186"/>
                <a:ext cx="394741" cy="429768"/>
              </a:xfrm>
              <a:prstGeom prst="rect">
                <a:avLst/>
              </a:prstGeom>
            </p:spPr>
          </p:pic>
          <p:sp>
            <p:nvSpPr>
              <p:cNvPr id="42" name="TextBox 41"/>
              <p:cNvSpPr txBox="1"/>
              <p:nvPr/>
            </p:nvSpPr>
            <p:spPr>
              <a:xfrm>
                <a:off x="3306375" y="3335899"/>
                <a:ext cx="211032" cy="369332"/>
              </a:xfrm>
              <a:prstGeom prst="rect">
                <a:avLst/>
              </a:prstGeom>
              <a:noFill/>
            </p:spPr>
            <p:txBody>
              <a:bodyPr wrap="square" rtlCol="0">
                <a:spAutoFit/>
              </a:bodyPr>
              <a:lstStyle/>
              <a:p>
                <a:r>
                  <a:rPr lang="en-US" dirty="0" smtClean="0"/>
                  <a:t>4</a:t>
                </a:r>
                <a:endParaRPr lang="en-US" dirty="0"/>
              </a:p>
            </p:txBody>
          </p:sp>
          <p:sp>
            <p:nvSpPr>
              <p:cNvPr id="43" name="TextBox 42"/>
              <p:cNvSpPr txBox="1"/>
              <p:nvPr/>
            </p:nvSpPr>
            <p:spPr>
              <a:xfrm>
                <a:off x="4162695" y="3354430"/>
                <a:ext cx="211032" cy="369332"/>
              </a:xfrm>
              <a:prstGeom prst="rect">
                <a:avLst/>
              </a:prstGeom>
              <a:noFill/>
            </p:spPr>
            <p:txBody>
              <a:bodyPr wrap="square" rtlCol="0">
                <a:spAutoFit/>
              </a:bodyPr>
              <a:lstStyle/>
              <a:p>
                <a:r>
                  <a:rPr lang="en-US" dirty="0"/>
                  <a:t>3</a:t>
                </a:r>
              </a:p>
            </p:txBody>
          </p:sp>
        </p:grpSp>
        <p:grpSp>
          <p:nvGrpSpPr>
            <p:cNvPr id="59" name="Group 58"/>
            <p:cNvGrpSpPr/>
            <p:nvPr/>
          </p:nvGrpSpPr>
          <p:grpSpPr>
            <a:xfrm>
              <a:off x="3532155" y="3632068"/>
              <a:ext cx="411480" cy="504887"/>
              <a:chOff x="8774066" y="3707187"/>
              <a:chExt cx="411480" cy="504887"/>
            </a:xfrm>
          </p:grpSpPr>
          <p:pic>
            <p:nvPicPr>
              <p:cNvPr id="60" name="Picture 59"/>
              <p:cNvPicPr>
                <a:picLocks noChangeAspect="1"/>
              </p:cNvPicPr>
              <p:nvPr/>
            </p:nvPicPr>
            <p:blipFill>
              <a:blip r:embed="rId4"/>
              <a:stretch>
                <a:fillRect/>
              </a:stretch>
            </p:blipFill>
            <p:spPr>
              <a:xfrm>
                <a:off x="8780355" y="3707187"/>
                <a:ext cx="394741" cy="429768"/>
              </a:xfrm>
              <a:prstGeom prst="rect">
                <a:avLst/>
              </a:prstGeom>
            </p:spPr>
          </p:pic>
          <p:pic>
            <p:nvPicPr>
              <p:cNvPr id="61" name="Picture 60"/>
              <p:cNvPicPr>
                <a:picLocks noChangeAspect="1"/>
              </p:cNvPicPr>
              <p:nvPr/>
            </p:nvPicPr>
            <p:blipFill>
              <a:blip r:embed="rId5"/>
              <a:stretch>
                <a:fillRect/>
              </a:stretch>
            </p:blipFill>
            <p:spPr>
              <a:xfrm>
                <a:off x="8774066" y="4079135"/>
                <a:ext cx="411480" cy="132939"/>
              </a:xfrm>
              <a:prstGeom prst="rect">
                <a:avLst/>
              </a:prstGeom>
            </p:spPr>
          </p:pic>
        </p:grpSp>
      </p:grpSp>
      <p:sp>
        <p:nvSpPr>
          <p:cNvPr id="55" name="Up Arrow 54"/>
          <p:cNvSpPr/>
          <p:nvPr/>
        </p:nvSpPr>
        <p:spPr>
          <a:xfrm rot="2946851">
            <a:off x="4063759" y="1733201"/>
            <a:ext cx="169221" cy="217140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2514022" y="3426940"/>
            <a:ext cx="4255877" cy="1502923"/>
            <a:chOff x="2247602" y="3601136"/>
            <a:chExt cx="4255877" cy="1502923"/>
          </a:xfrm>
        </p:grpSpPr>
        <p:sp>
          <p:nvSpPr>
            <p:cNvPr id="53" name="Rectangle 52"/>
            <p:cNvSpPr/>
            <p:nvPr/>
          </p:nvSpPr>
          <p:spPr>
            <a:xfrm>
              <a:off x="2247602" y="3617249"/>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p:cNvGrpSpPr/>
            <p:nvPr/>
          </p:nvGrpSpPr>
          <p:grpSpPr>
            <a:xfrm>
              <a:off x="2247602" y="3601136"/>
              <a:ext cx="4255877" cy="1502923"/>
              <a:chOff x="1339209" y="3245872"/>
              <a:chExt cx="4255877" cy="1502923"/>
            </a:xfrm>
          </p:grpSpPr>
          <p:pic>
            <p:nvPicPr>
              <p:cNvPr id="40" name="Picture 39">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44" name="Picture 43">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45" name="TextBox 44">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46" name="TextBox 45">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47" name="TextBox 46">
                <a:extLst>
                  <a:ext uri="{FF2B5EF4-FFF2-40B4-BE49-F238E27FC236}">
                    <a16:creationId xmlns="" xmlns:a16="http://schemas.microsoft.com/office/drawing/2014/main" id="{9DE11898-3F19-2048-874F-758170791F1D}"/>
                  </a:ext>
                </a:extLst>
              </p:cNvPr>
              <p:cNvSpPr txBox="1"/>
              <p:nvPr/>
            </p:nvSpPr>
            <p:spPr>
              <a:xfrm>
                <a:off x="1613944" y="3613067"/>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1</a:t>
                </a:r>
              </a:p>
            </p:txBody>
          </p:sp>
          <p:sp>
            <p:nvSpPr>
              <p:cNvPr id="48" name="Rectangle 47"/>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49" name="TextBox 48">
                <a:extLst>
                  <a:ext uri="{FF2B5EF4-FFF2-40B4-BE49-F238E27FC236}">
                    <a16:creationId xmlns="" xmlns:a16="http://schemas.microsoft.com/office/drawing/2014/main" id="{9DE11898-3F19-2048-874F-758170791F1D}"/>
                  </a:ext>
                </a:extLst>
              </p:cNvPr>
              <p:cNvSpPr txBox="1"/>
              <p:nvPr/>
            </p:nvSpPr>
            <p:spPr>
              <a:xfrm>
                <a:off x="1361526" y="3245872"/>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(2)</a:t>
                </a:r>
              </a:p>
            </p:txBody>
          </p:sp>
          <p:sp>
            <p:nvSpPr>
              <p:cNvPr id="51" name="TextBox 50"/>
              <p:cNvSpPr txBox="1"/>
              <p:nvPr/>
            </p:nvSpPr>
            <p:spPr>
              <a:xfrm>
                <a:off x="3306375" y="3335899"/>
                <a:ext cx="211032" cy="369332"/>
              </a:xfrm>
              <a:prstGeom prst="rect">
                <a:avLst/>
              </a:prstGeom>
              <a:noFill/>
            </p:spPr>
            <p:txBody>
              <a:bodyPr wrap="square" rtlCol="0">
                <a:spAutoFit/>
              </a:bodyPr>
              <a:lstStyle/>
              <a:p>
                <a:endParaRPr lang="en-US" dirty="0"/>
              </a:p>
            </p:txBody>
          </p:sp>
          <p:sp>
            <p:nvSpPr>
              <p:cNvPr id="52" name="TextBox 51"/>
              <p:cNvSpPr txBox="1"/>
              <p:nvPr/>
            </p:nvSpPr>
            <p:spPr>
              <a:xfrm>
                <a:off x="4162695" y="3354430"/>
                <a:ext cx="211032" cy="369332"/>
              </a:xfrm>
              <a:prstGeom prst="rect">
                <a:avLst/>
              </a:prstGeom>
              <a:noFill/>
            </p:spPr>
            <p:txBody>
              <a:bodyPr wrap="square" rtlCol="0">
                <a:spAutoFit/>
              </a:bodyPr>
              <a:lstStyle/>
              <a:p>
                <a:endParaRPr lang="en-US" dirty="0"/>
              </a:p>
            </p:txBody>
          </p:sp>
        </p:grpSp>
      </p:grpSp>
      <p:pic>
        <p:nvPicPr>
          <p:cNvPr id="57" name="Picture 56"/>
          <p:cNvPicPr>
            <a:picLocks noChangeAspect="1"/>
          </p:cNvPicPr>
          <p:nvPr/>
        </p:nvPicPr>
        <p:blipFill>
          <a:blip r:embed="rId4"/>
          <a:stretch>
            <a:fillRect/>
          </a:stretch>
        </p:blipFill>
        <p:spPr>
          <a:xfrm>
            <a:off x="4436645" y="3893876"/>
            <a:ext cx="394741" cy="429768"/>
          </a:xfrm>
          <a:prstGeom prst="rect">
            <a:avLst/>
          </a:prstGeom>
        </p:spPr>
      </p:pic>
      <p:pic>
        <p:nvPicPr>
          <p:cNvPr id="84" name="Picture 83"/>
          <p:cNvPicPr>
            <a:picLocks noChangeAspect="1"/>
          </p:cNvPicPr>
          <p:nvPr/>
        </p:nvPicPr>
        <p:blipFill>
          <a:blip r:embed="rId6"/>
          <a:stretch>
            <a:fillRect/>
          </a:stretch>
        </p:blipFill>
        <p:spPr>
          <a:xfrm>
            <a:off x="4642665" y="4490006"/>
            <a:ext cx="423697" cy="292608"/>
          </a:xfrm>
          <a:prstGeom prst="rect">
            <a:avLst/>
          </a:prstGeom>
        </p:spPr>
      </p:pic>
      <p:sp>
        <p:nvSpPr>
          <p:cNvPr id="82" name="TextBox 81">
            <a:extLst>
              <a:ext uri="{FF2B5EF4-FFF2-40B4-BE49-F238E27FC236}">
                <a16:creationId xmlns="" xmlns:a16="http://schemas.microsoft.com/office/drawing/2014/main" id="{6376B19B-F9FD-3548-A45E-8ACC75A6A109}"/>
              </a:ext>
            </a:extLst>
          </p:cNvPr>
          <p:cNvSpPr txBox="1"/>
          <p:nvPr/>
        </p:nvSpPr>
        <p:spPr>
          <a:xfrm>
            <a:off x="4962376" y="4549354"/>
            <a:ext cx="828338"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prstClr val="black"/>
                </a:solidFill>
                <a:effectLst/>
                <a:uLnTx/>
                <a:uFillTx/>
                <a:latin typeface="Helvetica" pitchFamily="2" charset="0"/>
              </a:rPr>
              <a:t>- Alice</a:t>
            </a:r>
          </a:p>
        </p:txBody>
      </p:sp>
      <p:sp>
        <p:nvSpPr>
          <p:cNvPr id="83" name="Rounded Rectangle 82"/>
          <p:cNvSpPr/>
          <p:nvPr/>
        </p:nvSpPr>
        <p:spPr>
          <a:xfrm>
            <a:off x="4609162" y="4438780"/>
            <a:ext cx="1019350" cy="434056"/>
          </a:xfrm>
          <a:prstGeom prst="roundRect">
            <a:avLst/>
          </a:prstGeom>
          <a:noFill/>
          <a:ln w="28575"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grpSp>
        <p:nvGrpSpPr>
          <p:cNvPr id="85" name="Group 84"/>
          <p:cNvGrpSpPr/>
          <p:nvPr/>
        </p:nvGrpSpPr>
        <p:grpSpPr>
          <a:xfrm>
            <a:off x="5286930" y="3846880"/>
            <a:ext cx="411480" cy="504887"/>
            <a:chOff x="8774066" y="3707187"/>
            <a:chExt cx="411480" cy="504887"/>
          </a:xfrm>
        </p:grpSpPr>
        <p:pic>
          <p:nvPicPr>
            <p:cNvPr id="86" name="Picture 85"/>
            <p:cNvPicPr>
              <a:picLocks noChangeAspect="1"/>
            </p:cNvPicPr>
            <p:nvPr/>
          </p:nvPicPr>
          <p:blipFill>
            <a:blip r:embed="rId4"/>
            <a:stretch>
              <a:fillRect/>
            </a:stretch>
          </p:blipFill>
          <p:spPr>
            <a:xfrm>
              <a:off x="8780355" y="3707187"/>
              <a:ext cx="394741" cy="429768"/>
            </a:xfrm>
            <a:prstGeom prst="rect">
              <a:avLst/>
            </a:prstGeom>
          </p:spPr>
        </p:pic>
        <p:pic>
          <p:nvPicPr>
            <p:cNvPr id="87" name="Picture 86"/>
            <p:cNvPicPr>
              <a:picLocks noChangeAspect="1"/>
            </p:cNvPicPr>
            <p:nvPr/>
          </p:nvPicPr>
          <p:blipFill>
            <a:blip r:embed="rId5"/>
            <a:stretch>
              <a:fillRect/>
            </a:stretch>
          </p:blipFill>
          <p:spPr>
            <a:xfrm>
              <a:off x="8774066" y="4079135"/>
              <a:ext cx="411480" cy="132939"/>
            </a:xfrm>
            <a:prstGeom prst="rect">
              <a:avLst/>
            </a:prstGeom>
          </p:spPr>
        </p:pic>
      </p:grpSp>
      <p:sp>
        <p:nvSpPr>
          <p:cNvPr id="103" name="Rounded Rectangle 102"/>
          <p:cNvSpPr/>
          <p:nvPr/>
        </p:nvSpPr>
        <p:spPr>
          <a:xfrm>
            <a:off x="5377889" y="4727997"/>
            <a:ext cx="1019350" cy="434056"/>
          </a:xfrm>
          <a:prstGeom prst="roundRect">
            <a:avLst/>
          </a:prstGeom>
          <a:noFill/>
          <a:ln w="28575"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91" name="Rectangle 90"/>
          <p:cNvSpPr/>
          <p:nvPr/>
        </p:nvSpPr>
        <p:spPr>
          <a:xfrm>
            <a:off x="3272179" y="3756676"/>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3" name="Picture 92">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4266283" y="3907380"/>
            <a:ext cx="703093" cy="793822"/>
          </a:xfrm>
          <a:prstGeom prst="rect">
            <a:avLst/>
          </a:prstGeom>
        </p:spPr>
      </p:pic>
      <p:pic>
        <p:nvPicPr>
          <p:cNvPr id="94" name="Picture 93">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6653920" y="3907380"/>
            <a:ext cx="703093" cy="793822"/>
          </a:xfrm>
          <a:prstGeom prst="rect">
            <a:avLst/>
          </a:prstGeom>
        </p:spPr>
      </p:pic>
      <p:sp>
        <p:nvSpPr>
          <p:cNvPr id="95" name="TextBox 94">
            <a:extLst>
              <a:ext uri="{FF2B5EF4-FFF2-40B4-BE49-F238E27FC236}">
                <a16:creationId xmlns="" xmlns:a16="http://schemas.microsoft.com/office/drawing/2014/main" id="{4395352A-8C43-8E4B-9B82-7202A8834A3A}"/>
              </a:ext>
            </a:extLst>
          </p:cNvPr>
          <p:cNvSpPr txBox="1"/>
          <p:nvPr/>
        </p:nvSpPr>
        <p:spPr>
          <a:xfrm>
            <a:off x="4328148" y="4591675"/>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96" name="TextBox 95">
            <a:extLst>
              <a:ext uri="{FF2B5EF4-FFF2-40B4-BE49-F238E27FC236}">
                <a16:creationId xmlns="" xmlns:a16="http://schemas.microsoft.com/office/drawing/2014/main" id="{17DDA035-F333-EA46-96AA-9AA4BE0870F4}"/>
              </a:ext>
            </a:extLst>
          </p:cNvPr>
          <p:cNvSpPr txBox="1"/>
          <p:nvPr/>
        </p:nvSpPr>
        <p:spPr>
          <a:xfrm>
            <a:off x="6766928" y="4640262"/>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97" name="TextBox 96">
            <a:extLst>
              <a:ext uri="{FF2B5EF4-FFF2-40B4-BE49-F238E27FC236}">
                <a16:creationId xmlns="" xmlns:a16="http://schemas.microsoft.com/office/drawing/2014/main" id="{9DE11898-3F19-2048-874F-758170791F1D}"/>
              </a:ext>
            </a:extLst>
          </p:cNvPr>
          <p:cNvSpPr txBox="1"/>
          <p:nvPr/>
        </p:nvSpPr>
        <p:spPr>
          <a:xfrm>
            <a:off x="3557484" y="4083352"/>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2</a:t>
            </a:r>
          </a:p>
        </p:txBody>
      </p:sp>
      <p:sp>
        <p:nvSpPr>
          <p:cNvPr id="98" name="Rectangle 97"/>
          <p:cNvSpPr/>
          <p:nvPr/>
        </p:nvSpPr>
        <p:spPr>
          <a:xfrm>
            <a:off x="3282749" y="3724122"/>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99" name="TextBox 98">
            <a:extLst>
              <a:ext uri="{FF2B5EF4-FFF2-40B4-BE49-F238E27FC236}">
                <a16:creationId xmlns="" xmlns:a16="http://schemas.microsoft.com/office/drawing/2014/main" id="{9DE11898-3F19-2048-874F-758170791F1D}"/>
              </a:ext>
            </a:extLst>
          </p:cNvPr>
          <p:cNvSpPr txBox="1"/>
          <p:nvPr/>
        </p:nvSpPr>
        <p:spPr>
          <a:xfrm>
            <a:off x="3305066" y="3716157"/>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(3)</a:t>
            </a:r>
          </a:p>
        </p:txBody>
      </p:sp>
      <p:sp>
        <p:nvSpPr>
          <p:cNvPr id="100" name="TextBox 99"/>
          <p:cNvSpPr txBox="1"/>
          <p:nvPr/>
        </p:nvSpPr>
        <p:spPr>
          <a:xfrm>
            <a:off x="5249915" y="3806184"/>
            <a:ext cx="211032" cy="369332"/>
          </a:xfrm>
          <a:prstGeom prst="rect">
            <a:avLst/>
          </a:prstGeom>
          <a:noFill/>
        </p:spPr>
        <p:txBody>
          <a:bodyPr wrap="square" rtlCol="0">
            <a:spAutoFit/>
          </a:bodyPr>
          <a:lstStyle/>
          <a:p>
            <a:r>
              <a:rPr lang="en-US" dirty="0" smtClean="0"/>
              <a:t>5</a:t>
            </a:r>
            <a:endParaRPr lang="en-US" dirty="0"/>
          </a:p>
        </p:txBody>
      </p:sp>
      <p:sp>
        <p:nvSpPr>
          <p:cNvPr id="101" name="TextBox 100"/>
          <p:cNvSpPr txBox="1"/>
          <p:nvPr/>
        </p:nvSpPr>
        <p:spPr>
          <a:xfrm>
            <a:off x="6106235" y="3824715"/>
            <a:ext cx="211032" cy="369332"/>
          </a:xfrm>
          <a:prstGeom prst="rect">
            <a:avLst/>
          </a:prstGeom>
          <a:noFill/>
        </p:spPr>
        <p:txBody>
          <a:bodyPr wrap="square" rtlCol="0">
            <a:spAutoFit/>
          </a:bodyPr>
          <a:lstStyle/>
          <a:p>
            <a:r>
              <a:rPr lang="en-US" dirty="0"/>
              <a:t>2</a:t>
            </a:r>
          </a:p>
        </p:txBody>
      </p:sp>
      <p:grpSp>
        <p:nvGrpSpPr>
          <p:cNvPr id="104" name="Group 103"/>
          <p:cNvGrpSpPr/>
          <p:nvPr/>
        </p:nvGrpSpPr>
        <p:grpSpPr>
          <a:xfrm>
            <a:off x="5205059" y="4097205"/>
            <a:ext cx="402336" cy="588509"/>
            <a:chOff x="7081156" y="4631515"/>
            <a:chExt cx="402336" cy="588509"/>
          </a:xfrm>
        </p:grpSpPr>
        <p:pic>
          <p:nvPicPr>
            <p:cNvPr id="105" name="Picture 104"/>
            <p:cNvPicPr>
              <a:picLocks noChangeAspect="1"/>
            </p:cNvPicPr>
            <p:nvPr/>
          </p:nvPicPr>
          <p:blipFill>
            <a:blip r:embed="rId7"/>
            <a:stretch>
              <a:fillRect/>
            </a:stretch>
          </p:blipFill>
          <p:spPr>
            <a:xfrm>
              <a:off x="7081156" y="4984812"/>
              <a:ext cx="402336" cy="235212"/>
            </a:xfrm>
            <a:prstGeom prst="rect">
              <a:avLst/>
            </a:prstGeom>
          </p:spPr>
        </p:pic>
        <p:pic>
          <p:nvPicPr>
            <p:cNvPr id="106" name="Picture 105"/>
            <p:cNvPicPr>
              <a:picLocks noChangeAspect="1"/>
            </p:cNvPicPr>
            <p:nvPr/>
          </p:nvPicPr>
          <p:blipFill>
            <a:blip r:embed="rId4"/>
            <a:stretch>
              <a:fillRect/>
            </a:stretch>
          </p:blipFill>
          <p:spPr>
            <a:xfrm>
              <a:off x="7084971" y="4631515"/>
              <a:ext cx="394741" cy="429768"/>
            </a:xfrm>
            <a:prstGeom prst="rect">
              <a:avLst/>
            </a:prstGeom>
          </p:spPr>
        </p:pic>
      </p:grpSp>
      <p:grpSp>
        <p:nvGrpSpPr>
          <p:cNvPr id="107" name="Group 106"/>
          <p:cNvGrpSpPr/>
          <p:nvPr/>
        </p:nvGrpSpPr>
        <p:grpSpPr>
          <a:xfrm>
            <a:off x="6092461" y="4360367"/>
            <a:ext cx="411480" cy="321628"/>
            <a:chOff x="9422928" y="3132965"/>
            <a:chExt cx="411480" cy="321628"/>
          </a:xfrm>
        </p:grpSpPr>
        <p:pic>
          <p:nvPicPr>
            <p:cNvPr id="108" name="Picture 107"/>
            <p:cNvPicPr>
              <a:picLocks noChangeAspect="1"/>
            </p:cNvPicPr>
            <p:nvPr/>
          </p:nvPicPr>
          <p:blipFill>
            <a:blip r:embed="rId8"/>
            <a:stretch>
              <a:fillRect/>
            </a:stretch>
          </p:blipFill>
          <p:spPr>
            <a:xfrm>
              <a:off x="9422928" y="3132965"/>
              <a:ext cx="411480" cy="241761"/>
            </a:xfrm>
            <a:prstGeom prst="rect">
              <a:avLst/>
            </a:prstGeom>
          </p:spPr>
        </p:pic>
        <p:pic>
          <p:nvPicPr>
            <p:cNvPr id="109" name="Picture 108"/>
            <p:cNvPicPr>
              <a:picLocks noChangeAspect="1"/>
            </p:cNvPicPr>
            <p:nvPr/>
          </p:nvPicPr>
          <p:blipFill>
            <a:blip r:embed="rId9"/>
            <a:stretch>
              <a:fillRect/>
            </a:stretch>
          </p:blipFill>
          <p:spPr>
            <a:xfrm>
              <a:off x="9430185" y="3294859"/>
              <a:ext cx="393192" cy="159734"/>
            </a:xfrm>
            <a:prstGeom prst="rect">
              <a:avLst/>
            </a:prstGeom>
          </p:spPr>
        </p:pic>
      </p:grpSp>
      <p:pic>
        <p:nvPicPr>
          <p:cNvPr id="116" name="Picture 115"/>
          <p:cNvPicPr>
            <a:picLocks noChangeAspect="1"/>
          </p:cNvPicPr>
          <p:nvPr/>
        </p:nvPicPr>
        <p:blipFill>
          <a:blip r:embed="rId4"/>
          <a:stretch>
            <a:fillRect/>
          </a:stretch>
        </p:blipFill>
        <p:spPr>
          <a:xfrm>
            <a:off x="5220638" y="4266363"/>
            <a:ext cx="394741" cy="429768"/>
          </a:xfrm>
          <a:prstGeom prst="rect">
            <a:avLst/>
          </a:prstGeom>
        </p:spPr>
      </p:pic>
      <p:grpSp>
        <p:nvGrpSpPr>
          <p:cNvPr id="113" name="Group 112"/>
          <p:cNvGrpSpPr/>
          <p:nvPr/>
        </p:nvGrpSpPr>
        <p:grpSpPr>
          <a:xfrm>
            <a:off x="6093029" y="4205345"/>
            <a:ext cx="411480" cy="321628"/>
            <a:chOff x="9422928" y="3132965"/>
            <a:chExt cx="411480" cy="321628"/>
          </a:xfrm>
        </p:grpSpPr>
        <p:pic>
          <p:nvPicPr>
            <p:cNvPr id="114" name="Picture 113"/>
            <p:cNvPicPr>
              <a:picLocks noChangeAspect="1"/>
            </p:cNvPicPr>
            <p:nvPr/>
          </p:nvPicPr>
          <p:blipFill>
            <a:blip r:embed="rId8"/>
            <a:stretch>
              <a:fillRect/>
            </a:stretch>
          </p:blipFill>
          <p:spPr>
            <a:xfrm>
              <a:off x="9422928" y="3132965"/>
              <a:ext cx="411480" cy="241761"/>
            </a:xfrm>
            <a:prstGeom prst="rect">
              <a:avLst/>
            </a:prstGeom>
          </p:spPr>
        </p:pic>
        <p:pic>
          <p:nvPicPr>
            <p:cNvPr id="115" name="Picture 114"/>
            <p:cNvPicPr>
              <a:picLocks noChangeAspect="1"/>
            </p:cNvPicPr>
            <p:nvPr/>
          </p:nvPicPr>
          <p:blipFill>
            <a:blip r:embed="rId9"/>
            <a:stretch>
              <a:fillRect/>
            </a:stretch>
          </p:blipFill>
          <p:spPr>
            <a:xfrm>
              <a:off x="9430185" y="3294859"/>
              <a:ext cx="393192" cy="159734"/>
            </a:xfrm>
            <a:prstGeom prst="rect">
              <a:avLst/>
            </a:prstGeom>
          </p:spPr>
        </p:pic>
      </p:grpSp>
      <p:sp>
        <p:nvSpPr>
          <p:cNvPr id="117" name="TextBox 116"/>
          <p:cNvSpPr txBox="1"/>
          <p:nvPr/>
        </p:nvSpPr>
        <p:spPr>
          <a:xfrm>
            <a:off x="5245561" y="3814892"/>
            <a:ext cx="211032" cy="369332"/>
          </a:xfrm>
          <a:prstGeom prst="rect">
            <a:avLst/>
          </a:prstGeom>
          <a:noFill/>
        </p:spPr>
        <p:txBody>
          <a:bodyPr wrap="square" rtlCol="0">
            <a:spAutoFit/>
          </a:bodyPr>
          <a:lstStyle/>
          <a:p>
            <a:r>
              <a:rPr lang="en-US" dirty="0"/>
              <a:t>3</a:t>
            </a:r>
          </a:p>
        </p:txBody>
      </p:sp>
      <p:sp>
        <p:nvSpPr>
          <p:cNvPr id="118" name="TextBox 117"/>
          <p:cNvSpPr txBox="1"/>
          <p:nvPr/>
        </p:nvSpPr>
        <p:spPr>
          <a:xfrm>
            <a:off x="6101881" y="3833423"/>
            <a:ext cx="211032"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1704054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18"/>
                                        </p:tgtEl>
                                        <p:attrNameLst>
                                          <p:attrName>style.visibility</p:attrName>
                                        </p:attrNameLst>
                                      </p:cBhvr>
                                      <p:to>
                                        <p:strVal val="hidden"/>
                                      </p:to>
                                    </p:set>
                                  </p:childTnLst>
                                </p:cTn>
                              </p:par>
                              <p:par>
                                <p:cTn id="9" presetID="0" presetClass="path" presetSubtype="0" accel="50000" decel="50000" fill="hold" nodeType="withEffect">
                                  <p:stCondLst>
                                    <p:cond delay="0"/>
                                  </p:stCondLst>
                                  <p:childTnLst>
                                    <p:animMotion origin="layout" path="M -0.00078 0.00162 L -0.07266 -0.01342 " pathEditMode="relative" rAng="0" ptsTypes="AA">
                                      <p:cBhvr>
                                        <p:cTn id="10" dur="1000" fill="hold"/>
                                        <p:tgtEl>
                                          <p:spTgt spid="113"/>
                                        </p:tgtEl>
                                        <p:attrNameLst>
                                          <p:attrName>ppt_x</p:attrName>
                                          <p:attrName>ppt_y</p:attrName>
                                        </p:attrNameLst>
                                      </p:cBhvr>
                                      <p:rCtr x="-3594" y="-764"/>
                                    </p:animMotion>
                                  </p:childTnLst>
                                </p:cTn>
                              </p:par>
                            </p:childTnLst>
                          </p:cTn>
                        </p:par>
                        <p:par>
                          <p:cTn id="11" fill="hold">
                            <p:stCondLst>
                              <p:cond delay="1000"/>
                            </p:stCondLst>
                            <p:childTnLst>
                              <p:par>
                                <p:cTn id="12" presetID="1" presetClass="entr" presetSubtype="0" fill="hold" nodeType="afterEffect">
                                  <p:stCondLst>
                                    <p:cond delay="0"/>
                                  </p:stCondLst>
                                  <p:childTnLst>
                                    <p:set>
                                      <p:cBhvr>
                                        <p:cTn id="13" dur="1" fill="hold">
                                          <p:stCondLst>
                                            <p:cond delay="0"/>
                                          </p:stCondLst>
                                        </p:cTn>
                                        <p:tgtEl>
                                          <p:spTgt spid="104"/>
                                        </p:tgtEl>
                                        <p:attrNameLst>
                                          <p:attrName>style.visibility</p:attrName>
                                        </p:attrNameLst>
                                      </p:cBhvr>
                                      <p:to>
                                        <p:strVal val="visible"/>
                                      </p:to>
                                    </p:set>
                                  </p:childTnLst>
                                </p:cTn>
                              </p:par>
                              <p:par>
                                <p:cTn id="14" presetID="1" presetClass="exit" presetSubtype="0" fill="hold" nodeType="withEffect">
                                  <p:stCondLst>
                                    <p:cond delay="0"/>
                                  </p:stCondLst>
                                  <p:childTnLst>
                                    <p:set>
                                      <p:cBhvr>
                                        <p:cTn id="15" dur="1" fill="hold">
                                          <p:stCondLst>
                                            <p:cond delay="0"/>
                                          </p:stCondLst>
                                        </p:cTn>
                                        <p:tgtEl>
                                          <p:spTgt spid="116"/>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113"/>
                                        </p:tgtEl>
                                        <p:attrNameLst>
                                          <p:attrName>style.visibility</p:attrName>
                                        </p:attrNameLst>
                                      </p:cBhvr>
                                      <p:to>
                                        <p:strVal val="hidden"/>
                                      </p:to>
                                    </p:set>
                                  </p:childTnLst>
                                </p:cTn>
                              </p:par>
                              <p:par>
                                <p:cTn id="18" presetID="1" presetClass="entr" presetSubtype="0" fill="hold" grpId="0" nodeType="withEffect">
                                  <p:stCondLst>
                                    <p:cond delay="0"/>
                                  </p:stCondLst>
                                  <p:childTnLst>
                                    <p:set>
                                      <p:cBhvr>
                                        <p:cTn id="19" dur="1" fill="hold">
                                          <p:stCondLst>
                                            <p:cond delay="0"/>
                                          </p:stCondLst>
                                        </p:cTn>
                                        <p:tgtEl>
                                          <p:spTgt spid="101"/>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101" grpId="0"/>
      <p:bldP spid="117" grpId="0"/>
      <p:bldP spid="1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Solution: Payment Channels</a:t>
            </a:r>
            <a:endParaRPr lang="en-US" sz="6000" dirty="0"/>
          </a:p>
        </p:txBody>
      </p:sp>
      <p:sp>
        <p:nvSpPr>
          <p:cNvPr id="6" name="Slide Number Placeholder 5"/>
          <p:cNvSpPr>
            <a:spLocks noGrp="1"/>
          </p:cNvSpPr>
          <p:nvPr>
            <p:ph type="sldNum" sz="quarter" idx="12"/>
          </p:nvPr>
        </p:nvSpPr>
        <p:spPr/>
        <p:txBody>
          <a:bodyPr/>
          <a:lstStyle/>
          <a:p>
            <a:fld id="{F87D3E06-D69A-8D4B-8F4E-A5338D96708D}" type="slidenum">
              <a:rPr lang="en-US" smtClean="0"/>
              <a:t>9</a:t>
            </a:fld>
            <a:endParaRPr lang="en-US"/>
          </a:p>
        </p:txBody>
      </p:sp>
      <p:sp>
        <p:nvSpPr>
          <p:cNvPr id="7" name="TextBox 6"/>
          <p:cNvSpPr txBox="1"/>
          <p:nvPr/>
        </p:nvSpPr>
        <p:spPr>
          <a:xfrm>
            <a:off x="2399527" y="3344292"/>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8" name="TextBox 7"/>
          <p:cNvSpPr txBox="1"/>
          <p:nvPr/>
        </p:nvSpPr>
        <p:spPr>
          <a:xfrm>
            <a:off x="2399527" y="4210156"/>
            <a:ext cx="151225" cy="369332"/>
          </a:xfrm>
          <a:prstGeom prst="rect">
            <a:avLst/>
          </a:prstGeom>
          <a:noFill/>
        </p:spPr>
        <p:txBody>
          <a:bodyPr wrap="square" rtlCol="0">
            <a:spAutoFit/>
          </a:bodyPr>
          <a:lstStyle/>
          <a:p>
            <a:r>
              <a:rPr lang="en-US" dirty="0">
                <a:solidFill>
                  <a:schemeClr val="bg1">
                    <a:lumMod val="95000"/>
                  </a:schemeClr>
                </a:solidFill>
              </a:rPr>
              <a:t>2</a:t>
            </a:r>
          </a:p>
        </p:txBody>
      </p:sp>
      <p:sp>
        <p:nvSpPr>
          <p:cNvPr id="10" name="TextBox 9"/>
          <p:cNvSpPr txBox="1"/>
          <p:nvPr/>
        </p:nvSpPr>
        <p:spPr>
          <a:xfrm>
            <a:off x="5863361" y="3344291"/>
            <a:ext cx="151225" cy="369332"/>
          </a:xfrm>
          <a:prstGeom prst="rect">
            <a:avLst/>
          </a:prstGeom>
          <a:noFill/>
        </p:spPr>
        <p:txBody>
          <a:bodyPr wrap="square" rtlCol="0">
            <a:spAutoFit/>
          </a:bodyPr>
          <a:lstStyle/>
          <a:p>
            <a:r>
              <a:rPr lang="en-US" dirty="0" smtClean="0">
                <a:solidFill>
                  <a:schemeClr val="bg1">
                    <a:lumMod val="95000"/>
                  </a:schemeClr>
                </a:solidFill>
              </a:rPr>
              <a:t>1</a:t>
            </a:r>
            <a:endParaRPr lang="en-US" dirty="0">
              <a:solidFill>
                <a:schemeClr val="bg1">
                  <a:lumMod val="95000"/>
                </a:schemeClr>
              </a:solidFill>
            </a:endParaRPr>
          </a:p>
        </p:txBody>
      </p:sp>
      <p:sp>
        <p:nvSpPr>
          <p:cNvPr id="11" name="TextBox 10"/>
          <p:cNvSpPr txBox="1"/>
          <p:nvPr/>
        </p:nvSpPr>
        <p:spPr>
          <a:xfrm>
            <a:off x="5863361" y="4210155"/>
            <a:ext cx="151225" cy="369332"/>
          </a:xfrm>
          <a:prstGeom prst="rect">
            <a:avLst/>
          </a:prstGeom>
          <a:noFill/>
        </p:spPr>
        <p:txBody>
          <a:bodyPr wrap="square" rtlCol="0">
            <a:spAutoFit/>
          </a:bodyPr>
          <a:lstStyle/>
          <a:p>
            <a:r>
              <a:rPr lang="en-US" dirty="0" smtClean="0">
                <a:solidFill>
                  <a:schemeClr val="bg1">
                    <a:lumMod val="95000"/>
                  </a:schemeClr>
                </a:solidFill>
              </a:rPr>
              <a:t>2</a:t>
            </a:r>
            <a:endParaRPr lang="en-US" dirty="0">
              <a:solidFill>
                <a:schemeClr val="bg1">
                  <a:lumMod val="95000"/>
                </a:schemeClr>
              </a:solidFill>
            </a:endParaRPr>
          </a:p>
        </p:txBody>
      </p:sp>
      <p:sp>
        <p:nvSpPr>
          <p:cNvPr id="15" name="Rectangle 14"/>
          <p:cNvSpPr/>
          <p:nvPr/>
        </p:nvSpPr>
        <p:spPr>
          <a:xfrm>
            <a:off x="1828800" y="1854964"/>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17" name="Table 16"/>
          <p:cNvGraphicFramePr>
            <a:graphicFrameLocks noGrp="1"/>
          </p:cNvGraphicFramePr>
          <p:nvPr>
            <p:extLst>
              <p:ext uri="{D42A27DB-BD31-4B8C-83A1-F6EECF244321}">
                <p14:modId xmlns:p14="http://schemas.microsoft.com/office/powerpoint/2010/main" val="311035234"/>
              </p:ext>
            </p:extLst>
          </p:nvPr>
        </p:nvGraphicFramePr>
        <p:xfrm>
          <a:off x="1825694" y="2233868"/>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6" name="Rectangle 25"/>
          <p:cNvSpPr/>
          <p:nvPr/>
        </p:nvSpPr>
        <p:spPr>
          <a:xfrm>
            <a:off x="4228011" y="1837547"/>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7" name="Table 26"/>
          <p:cNvGraphicFramePr>
            <a:graphicFrameLocks noGrp="1"/>
          </p:cNvGraphicFramePr>
          <p:nvPr>
            <p:extLst>
              <p:ext uri="{D42A27DB-BD31-4B8C-83A1-F6EECF244321}">
                <p14:modId xmlns:p14="http://schemas.microsoft.com/office/powerpoint/2010/main" val="1701636788"/>
              </p:ext>
            </p:extLst>
          </p:nvPr>
        </p:nvGraphicFramePr>
        <p:xfrm>
          <a:off x="4224905" y="2216451"/>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28" name="Rectangle 27"/>
          <p:cNvSpPr/>
          <p:nvPr/>
        </p:nvSpPr>
        <p:spPr>
          <a:xfrm>
            <a:off x="9018031"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29" name="Table 28"/>
          <p:cNvGraphicFramePr>
            <a:graphicFrameLocks noGrp="1"/>
          </p:cNvGraphicFramePr>
          <p:nvPr>
            <p:extLst>
              <p:ext uri="{D42A27DB-BD31-4B8C-83A1-F6EECF244321}">
                <p14:modId xmlns:p14="http://schemas.microsoft.com/office/powerpoint/2010/main" val="631062929"/>
              </p:ext>
            </p:extLst>
          </p:nvPr>
        </p:nvGraphicFramePr>
        <p:xfrm>
          <a:off x="9014925"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0" name="Rectangle 29"/>
          <p:cNvSpPr/>
          <p:nvPr/>
        </p:nvSpPr>
        <p:spPr>
          <a:xfrm>
            <a:off x="6633414" y="1853305"/>
            <a:ext cx="1672046" cy="37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smtClean="0"/>
          </a:p>
        </p:txBody>
      </p:sp>
      <p:graphicFrame>
        <p:nvGraphicFramePr>
          <p:cNvPr id="31" name="Table 30"/>
          <p:cNvGraphicFramePr>
            <a:graphicFrameLocks noGrp="1"/>
          </p:cNvGraphicFramePr>
          <p:nvPr>
            <p:extLst>
              <p:ext uri="{D42A27DB-BD31-4B8C-83A1-F6EECF244321}">
                <p14:modId xmlns:p14="http://schemas.microsoft.com/office/powerpoint/2010/main" val="321177257"/>
              </p:ext>
            </p:extLst>
          </p:nvPr>
        </p:nvGraphicFramePr>
        <p:xfrm>
          <a:off x="6630308" y="2232209"/>
          <a:ext cx="1675152" cy="731520"/>
        </p:xfrm>
        <a:graphic>
          <a:graphicData uri="http://schemas.openxmlformats.org/drawingml/2006/table">
            <a:tbl>
              <a:tblPr bandRow="1">
                <a:tableStyleId>{21E4AEA4-8DFA-4A89-87EB-49C32662AFE0}</a:tableStyleId>
              </a:tblPr>
              <a:tblGrid>
                <a:gridCol w="799940"/>
                <a:gridCol w="875212"/>
              </a:tblGrid>
              <a:tr h="263791">
                <a:tc>
                  <a:txBody>
                    <a:bodyPr/>
                    <a:lstStyle/>
                    <a:p>
                      <a:endParaRPr lang="en-US" dirty="0"/>
                    </a:p>
                  </a:txBody>
                  <a:tcPr/>
                </a:tc>
                <a:tc>
                  <a:txBody>
                    <a:bodyPr/>
                    <a:lstStyle/>
                    <a:p>
                      <a:endParaRPr lang="en-US" dirty="0"/>
                    </a:p>
                  </a:txBody>
                  <a:tcPr/>
                </a:tc>
              </a:tr>
              <a:tr h="263791">
                <a:tc>
                  <a:txBody>
                    <a:bodyPr/>
                    <a:lstStyle/>
                    <a:p>
                      <a:endParaRPr lang="en-US" dirty="0"/>
                    </a:p>
                  </a:txBody>
                  <a:tcPr/>
                </a:tc>
                <a:tc>
                  <a:txBody>
                    <a:bodyPr/>
                    <a:lstStyle/>
                    <a:p>
                      <a:endParaRPr lang="en-US" dirty="0"/>
                    </a:p>
                  </a:txBody>
                  <a:tcPr/>
                </a:tc>
              </a:tr>
            </a:tbl>
          </a:graphicData>
        </a:graphic>
      </p:graphicFrame>
      <p:sp>
        <p:nvSpPr>
          <p:cNvPr id="32" name="Right Arrow 31"/>
          <p:cNvSpPr/>
          <p:nvPr/>
        </p:nvSpPr>
        <p:spPr>
          <a:xfrm>
            <a:off x="3134014" y="1907201"/>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32"/>
          <p:cNvSpPr/>
          <p:nvPr/>
        </p:nvSpPr>
        <p:spPr>
          <a:xfrm>
            <a:off x="5559635" y="1852390"/>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ight Arrow 33"/>
          <p:cNvSpPr/>
          <p:nvPr/>
        </p:nvSpPr>
        <p:spPr>
          <a:xfrm>
            <a:off x="7998714" y="1854964"/>
            <a:ext cx="1443129" cy="30169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1622407" y="3253846"/>
            <a:ext cx="4270392" cy="133794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grpSp>
        <p:nvGrpSpPr>
          <p:cNvPr id="23" name="Group 22"/>
          <p:cNvGrpSpPr/>
          <p:nvPr/>
        </p:nvGrpSpPr>
        <p:grpSpPr>
          <a:xfrm>
            <a:off x="1629665" y="3235115"/>
            <a:ext cx="4255877" cy="1356679"/>
            <a:chOff x="1629665" y="3235115"/>
            <a:chExt cx="4255877" cy="1356679"/>
          </a:xfrm>
        </p:grpSpPr>
        <p:grpSp>
          <p:nvGrpSpPr>
            <p:cNvPr id="12" name="Group 11"/>
            <p:cNvGrpSpPr/>
            <p:nvPr/>
          </p:nvGrpSpPr>
          <p:grpSpPr>
            <a:xfrm>
              <a:off x="1629665" y="3235115"/>
              <a:ext cx="4255877" cy="1356679"/>
              <a:chOff x="1339209" y="3245872"/>
              <a:chExt cx="4255877" cy="1356679"/>
            </a:xfrm>
          </p:grpSpPr>
          <p:pic>
            <p:nvPicPr>
              <p:cNvPr id="124" name="Picture 123">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25" name="Picture 124">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26" name="TextBox 125">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27" name="TextBox 126">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30" name="TextBox 129">
                <a:extLst>
                  <a:ext uri="{FF2B5EF4-FFF2-40B4-BE49-F238E27FC236}">
                    <a16:creationId xmlns="" xmlns:a16="http://schemas.microsoft.com/office/drawing/2014/main" id="{9DE11898-3F19-2048-874F-758170791F1D}"/>
                  </a:ext>
                </a:extLst>
              </p:cNvPr>
              <p:cNvSpPr txBox="1"/>
              <p:nvPr/>
            </p:nvSpPr>
            <p:spPr>
              <a:xfrm>
                <a:off x="1562282" y="3613067"/>
                <a:ext cx="789729" cy="52388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Open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Channel</a:t>
                </a:r>
              </a:p>
            </p:txBody>
          </p:sp>
          <p:sp>
            <p:nvSpPr>
              <p:cNvPr id="131" name="Rectangle 130"/>
              <p:cNvSpPr/>
              <p:nvPr/>
            </p:nvSpPr>
            <p:spPr>
              <a:xfrm>
                <a:off x="1339209" y="3253837"/>
                <a:ext cx="4255877" cy="1348714"/>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32" name="TextBox 131">
                <a:extLst>
                  <a:ext uri="{FF2B5EF4-FFF2-40B4-BE49-F238E27FC236}">
                    <a16:creationId xmlns="" xmlns:a16="http://schemas.microsoft.com/office/drawing/2014/main" id="{9DE11898-3F19-2048-874F-758170791F1D}"/>
                  </a:ext>
                </a:extLst>
              </p:cNvPr>
              <p:cNvSpPr txBox="1"/>
              <p:nvPr/>
            </p:nvSpPr>
            <p:spPr>
              <a:xfrm>
                <a:off x="1361526" y="3245872"/>
                <a:ext cx="420308" cy="364867"/>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(1)</a:t>
                </a:r>
              </a:p>
            </p:txBody>
          </p:sp>
          <p:pic>
            <p:nvPicPr>
              <p:cNvPr id="41" name="Picture 40"/>
              <p:cNvPicPr>
                <a:picLocks noChangeAspect="1"/>
              </p:cNvPicPr>
              <p:nvPr/>
            </p:nvPicPr>
            <p:blipFill>
              <a:blip r:embed="rId4"/>
              <a:stretch>
                <a:fillRect/>
              </a:stretch>
            </p:blipFill>
            <p:spPr>
              <a:xfrm>
                <a:off x="4098752" y="3707186"/>
                <a:ext cx="394741" cy="429768"/>
              </a:xfrm>
              <a:prstGeom prst="rect">
                <a:avLst/>
              </a:prstGeom>
            </p:spPr>
          </p:pic>
          <p:sp>
            <p:nvSpPr>
              <p:cNvPr id="42" name="TextBox 41"/>
              <p:cNvSpPr txBox="1"/>
              <p:nvPr/>
            </p:nvSpPr>
            <p:spPr>
              <a:xfrm>
                <a:off x="3306375" y="3335899"/>
                <a:ext cx="211032" cy="369332"/>
              </a:xfrm>
              <a:prstGeom prst="rect">
                <a:avLst/>
              </a:prstGeom>
              <a:noFill/>
            </p:spPr>
            <p:txBody>
              <a:bodyPr wrap="square" rtlCol="0">
                <a:spAutoFit/>
              </a:bodyPr>
              <a:lstStyle/>
              <a:p>
                <a:r>
                  <a:rPr lang="en-US" dirty="0" smtClean="0"/>
                  <a:t>4</a:t>
                </a:r>
                <a:endParaRPr lang="en-US" dirty="0"/>
              </a:p>
            </p:txBody>
          </p:sp>
          <p:sp>
            <p:nvSpPr>
              <p:cNvPr id="43" name="TextBox 42"/>
              <p:cNvSpPr txBox="1"/>
              <p:nvPr/>
            </p:nvSpPr>
            <p:spPr>
              <a:xfrm>
                <a:off x="4162695" y="3354430"/>
                <a:ext cx="211032" cy="369332"/>
              </a:xfrm>
              <a:prstGeom prst="rect">
                <a:avLst/>
              </a:prstGeom>
              <a:noFill/>
            </p:spPr>
            <p:txBody>
              <a:bodyPr wrap="square" rtlCol="0">
                <a:spAutoFit/>
              </a:bodyPr>
              <a:lstStyle/>
              <a:p>
                <a:r>
                  <a:rPr lang="en-US" dirty="0"/>
                  <a:t>3</a:t>
                </a:r>
              </a:p>
            </p:txBody>
          </p:sp>
        </p:grpSp>
        <p:grpSp>
          <p:nvGrpSpPr>
            <p:cNvPr id="59" name="Group 58"/>
            <p:cNvGrpSpPr/>
            <p:nvPr/>
          </p:nvGrpSpPr>
          <p:grpSpPr>
            <a:xfrm>
              <a:off x="3532155" y="3632068"/>
              <a:ext cx="411480" cy="504887"/>
              <a:chOff x="8774066" y="3707187"/>
              <a:chExt cx="411480" cy="504887"/>
            </a:xfrm>
          </p:grpSpPr>
          <p:pic>
            <p:nvPicPr>
              <p:cNvPr id="60" name="Picture 59"/>
              <p:cNvPicPr>
                <a:picLocks noChangeAspect="1"/>
              </p:cNvPicPr>
              <p:nvPr/>
            </p:nvPicPr>
            <p:blipFill>
              <a:blip r:embed="rId4"/>
              <a:stretch>
                <a:fillRect/>
              </a:stretch>
            </p:blipFill>
            <p:spPr>
              <a:xfrm>
                <a:off x="8780355" y="3707187"/>
                <a:ext cx="394741" cy="429768"/>
              </a:xfrm>
              <a:prstGeom prst="rect">
                <a:avLst/>
              </a:prstGeom>
            </p:spPr>
          </p:pic>
          <p:pic>
            <p:nvPicPr>
              <p:cNvPr id="61" name="Picture 60"/>
              <p:cNvPicPr>
                <a:picLocks noChangeAspect="1"/>
              </p:cNvPicPr>
              <p:nvPr/>
            </p:nvPicPr>
            <p:blipFill>
              <a:blip r:embed="rId5"/>
              <a:stretch>
                <a:fillRect/>
              </a:stretch>
            </p:blipFill>
            <p:spPr>
              <a:xfrm>
                <a:off x="8774066" y="4079135"/>
                <a:ext cx="411480" cy="132939"/>
              </a:xfrm>
              <a:prstGeom prst="rect">
                <a:avLst/>
              </a:prstGeom>
            </p:spPr>
          </p:pic>
        </p:grpSp>
      </p:grpSp>
      <p:sp>
        <p:nvSpPr>
          <p:cNvPr id="55" name="Up Arrow 54"/>
          <p:cNvSpPr/>
          <p:nvPr/>
        </p:nvSpPr>
        <p:spPr>
          <a:xfrm rot="2946851">
            <a:off x="4063759" y="1733201"/>
            <a:ext cx="169221" cy="217140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2514022" y="3426940"/>
            <a:ext cx="4255877" cy="1502923"/>
            <a:chOff x="2247602" y="3601136"/>
            <a:chExt cx="4255877" cy="1502923"/>
          </a:xfrm>
        </p:grpSpPr>
        <p:sp>
          <p:nvSpPr>
            <p:cNvPr id="53" name="Rectangle 52"/>
            <p:cNvSpPr/>
            <p:nvPr/>
          </p:nvSpPr>
          <p:spPr>
            <a:xfrm>
              <a:off x="2247602" y="3617249"/>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p:cNvGrpSpPr/>
            <p:nvPr/>
          </p:nvGrpSpPr>
          <p:grpSpPr>
            <a:xfrm>
              <a:off x="2247602" y="3601136"/>
              <a:ext cx="4255877" cy="1502923"/>
              <a:chOff x="1339209" y="3245872"/>
              <a:chExt cx="4255877" cy="1502923"/>
            </a:xfrm>
          </p:grpSpPr>
          <p:pic>
            <p:nvPicPr>
              <p:cNvPr id="40" name="Picture 39">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44" name="Picture 43">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45" name="TextBox 44">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46" name="TextBox 45">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47" name="TextBox 46">
                <a:extLst>
                  <a:ext uri="{FF2B5EF4-FFF2-40B4-BE49-F238E27FC236}">
                    <a16:creationId xmlns="" xmlns:a16="http://schemas.microsoft.com/office/drawing/2014/main" id="{9DE11898-3F19-2048-874F-758170791F1D}"/>
                  </a:ext>
                </a:extLst>
              </p:cNvPr>
              <p:cNvSpPr txBox="1"/>
              <p:nvPr/>
            </p:nvSpPr>
            <p:spPr>
              <a:xfrm>
                <a:off x="1613944" y="3613067"/>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1</a:t>
                </a:r>
              </a:p>
            </p:txBody>
          </p:sp>
          <p:sp>
            <p:nvSpPr>
              <p:cNvPr id="48" name="Rectangle 47"/>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49" name="TextBox 48">
                <a:extLst>
                  <a:ext uri="{FF2B5EF4-FFF2-40B4-BE49-F238E27FC236}">
                    <a16:creationId xmlns="" xmlns:a16="http://schemas.microsoft.com/office/drawing/2014/main" id="{9DE11898-3F19-2048-874F-758170791F1D}"/>
                  </a:ext>
                </a:extLst>
              </p:cNvPr>
              <p:cNvSpPr txBox="1"/>
              <p:nvPr/>
            </p:nvSpPr>
            <p:spPr>
              <a:xfrm>
                <a:off x="1361526" y="3245872"/>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(2)</a:t>
                </a:r>
              </a:p>
            </p:txBody>
          </p:sp>
          <p:sp>
            <p:nvSpPr>
              <p:cNvPr id="51" name="TextBox 50"/>
              <p:cNvSpPr txBox="1"/>
              <p:nvPr/>
            </p:nvSpPr>
            <p:spPr>
              <a:xfrm>
                <a:off x="3306375" y="3335899"/>
                <a:ext cx="211032" cy="369332"/>
              </a:xfrm>
              <a:prstGeom prst="rect">
                <a:avLst/>
              </a:prstGeom>
              <a:noFill/>
            </p:spPr>
            <p:txBody>
              <a:bodyPr wrap="square" rtlCol="0">
                <a:spAutoFit/>
              </a:bodyPr>
              <a:lstStyle/>
              <a:p>
                <a:r>
                  <a:rPr lang="en-US" dirty="0"/>
                  <a:t>3</a:t>
                </a:r>
              </a:p>
            </p:txBody>
          </p:sp>
          <p:sp>
            <p:nvSpPr>
              <p:cNvPr id="52" name="TextBox 51"/>
              <p:cNvSpPr txBox="1"/>
              <p:nvPr/>
            </p:nvSpPr>
            <p:spPr>
              <a:xfrm>
                <a:off x="4162695" y="3354430"/>
                <a:ext cx="211032" cy="369332"/>
              </a:xfrm>
              <a:prstGeom prst="rect">
                <a:avLst/>
              </a:prstGeom>
              <a:noFill/>
            </p:spPr>
            <p:txBody>
              <a:bodyPr wrap="square" rtlCol="0">
                <a:spAutoFit/>
              </a:bodyPr>
              <a:lstStyle/>
              <a:p>
                <a:r>
                  <a:rPr lang="en-US" dirty="0" smtClean="0"/>
                  <a:t>4</a:t>
                </a:r>
                <a:endParaRPr lang="en-US" dirty="0"/>
              </a:p>
            </p:txBody>
          </p:sp>
        </p:grpSp>
      </p:grpSp>
      <p:pic>
        <p:nvPicPr>
          <p:cNvPr id="57" name="Picture 56"/>
          <p:cNvPicPr>
            <a:picLocks noChangeAspect="1"/>
          </p:cNvPicPr>
          <p:nvPr/>
        </p:nvPicPr>
        <p:blipFill>
          <a:blip r:embed="rId4"/>
          <a:stretch>
            <a:fillRect/>
          </a:stretch>
        </p:blipFill>
        <p:spPr>
          <a:xfrm>
            <a:off x="4436645" y="3893876"/>
            <a:ext cx="394741" cy="429768"/>
          </a:xfrm>
          <a:prstGeom prst="rect">
            <a:avLst/>
          </a:prstGeom>
        </p:spPr>
      </p:pic>
      <p:pic>
        <p:nvPicPr>
          <p:cNvPr id="84" name="Picture 83"/>
          <p:cNvPicPr>
            <a:picLocks noChangeAspect="1"/>
          </p:cNvPicPr>
          <p:nvPr/>
        </p:nvPicPr>
        <p:blipFill>
          <a:blip r:embed="rId6"/>
          <a:stretch>
            <a:fillRect/>
          </a:stretch>
        </p:blipFill>
        <p:spPr>
          <a:xfrm>
            <a:off x="4642665" y="4490006"/>
            <a:ext cx="423697" cy="292608"/>
          </a:xfrm>
          <a:prstGeom prst="rect">
            <a:avLst/>
          </a:prstGeom>
        </p:spPr>
      </p:pic>
      <p:sp>
        <p:nvSpPr>
          <p:cNvPr id="82" name="TextBox 81">
            <a:extLst>
              <a:ext uri="{FF2B5EF4-FFF2-40B4-BE49-F238E27FC236}">
                <a16:creationId xmlns="" xmlns:a16="http://schemas.microsoft.com/office/drawing/2014/main" id="{6376B19B-F9FD-3548-A45E-8ACC75A6A109}"/>
              </a:ext>
            </a:extLst>
          </p:cNvPr>
          <p:cNvSpPr txBox="1"/>
          <p:nvPr/>
        </p:nvSpPr>
        <p:spPr>
          <a:xfrm>
            <a:off x="4962376" y="4549354"/>
            <a:ext cx="828338"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prstClr val="black"/>
                </a:solidFill>
                <a:effectLst/>
                <a:uLnTx/>
                <a:uFillTx/>
                <a:latin typeface="Helvetica" pitchFamily="2" charset="0"/>
              </a:rPr>
              <a:t>- Alice</a:t>
            </a:r>
          </a:p>
        </p:txBody>
      </p:sp>
      <p:sp>
        <p:nvSpPr>
          <p:cNvPr id="83" name="Rounded Rectangle 82"/>
          <p:cNvSpPr/>
          <p:nvPr/>
        </p:nvSpPr>
        <p:spPr>
          <a:xfrm>
            <a:off x="4609162" y="4438780"/>
            <a:ext cx="1019350" cy="434056"/>
          </a:xfrm>
          <a:prstGeom prst="roundRect">
            <a:avLst/>
          </a:prstGeom>
          <a:noFill/>
          <a:ln w="28575"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grpSp>
        <p:nvGrpSpPr>
          <p:cNvPr id="85" name="Group 84"/>
          <p:cNvGrpSpPr/>
          <p:nvPr/>
        </p:nvGrpSpPr>
        <p:grpSpPr>
          <a:xfrm>
            <a:off x="5286930" y="3846880"/>
            <a:ext cx="411480" cy="504887"/>
            <a:chOff x="8774066" y="3707187"/>
            <a:chExt cx="411480" cy="504887"/>
          </a:xfrm>
        </p:grpSpPr>
        <p:pic>
          <p:nvPicPr>
            <p:cNvPr id="86" name="Picture 85"/>
            <p:cNvPicPr>
              <a:picLocks noChangeAspect="1"/>
            </p:cNvPicPr>
            <p:nvPr/>
          </p:nvPicPr>
          <p:blipFill>
            <a:blip r:embed="rId4"/>
            <a:stretch>
              <a:fillRect/>
            </a:stretch>
          </p:blipFill>
          <p:spPr>
            <a:xfrm>
              <a:off x="8780355" y="3707187"/>
              <a:ext cx="394741" cy="429768"/>
            </a:xfrm>
            <a:prstGeom prst="rect">
              <a:avLst/>
            </a:prstGeom>
          </p:spPr>
        </p:pic>
        <p:pic>
          <p:nvPicPr>
            <p:cNvPr id="87" name="Picture 86"/>
            <p:cNvPicPr>
              <a:picLocks noChangeAspect="1"/>
            </p:cNvPicPr>
            <p:nvPr/>
          </p:nvPicPr>
          <p:blipFill>
            <a:blip r:embed="rId5"/>
            <a:stretch>
              <a:fillRect/>
            </a:stretch>
          </p:blipFill>
          <p:spPr>
            <a:xfrm>
              <a:off x="8774066" y="4079135"/>
              <a:ext cx="411480" cy="132939"/>
            </a:xfrm>
            <a:prstGeom prst="rect">
              <a:avLst/>
            </a:prstGeom>
          </p:spPr>
        </p:pic>
      </p:grpSp>
      <p:grpSp>
        <p:nvGrpSpPr>
          <p:cNvPr id="90" name="Group 89"/>
          <p:cNvGrpSpPr/>
          <p:nvPr/>
        </p:nvGrpSpPr>
        <p:grpSpPr>
          <a:xfrm>
            <a:off x="3282749" y="3716157"/>
            <a:ext cx="4255877" cy="1502923"/>
            <a:chOff x="2247602" y="3601136"/>
            <a:chExt cx="4255877" cy="1502923"/>
          </a:xfrm>
        </p:grpSpPr>
        <p:sp>
          <p:nvSpPr>
            <p:cNvPr id="91" name="Rectangle 90"/>
            <p:cNvSpPr/>
            <p:nvPr/>
          </p:nvSpPr>
          <p:spPr>
            <a:xfrm>
              <a:off x="2247602" y="3617249"/>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p:cNvGrpSpPr/>
            <p:nvPr/>
          </p:nvGrpSpPr>
          <p:grpSpPr>
            <a:xfrm>
              <a:off x="2247602" y="3601136"/>
              <a:ext cx="4255877" cy="1502923"/>
              <a:chOff x="1339209" y="3245872"/>
              <a:chExt cx="4255877" cy="1502923"/>
            </a:xfrm>
          </p:grpSpPr>
          <p:pic>
            <p:nvPicPr>
              <p:cNvPr id="93" name="Picture 92">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94" name="Picture 93">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95" name="TextBox 94">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96" name="TextBox 95">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97" name="TextBox 96">
                <a:extLst>
                  <a:ext uri="{FF2B5EF4-FFF2-40B4-BE49-F238E27FC236}">
                    <a16:creationId xmlns="" xmlns:a16="http://schemas.microsoft.com/office/drawing/2014/main" id="{9DE11898-3F19-2048-874F-758170791F1D}"/>
                  </a:ext>
                </a:extLst>
              </p:cNvPr>
              <p:cNvSpPr txBox="1"/>
              <p:nvPr/>
            </p:nvSpPr>
            <p:spPr>
              <a:xfrm>
                <a:off x="1613944" y="3613067"/>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2</a:t>
                </a:r>
              </a:p>
            </p:txBody>
          </p:sp>
          <p:sp>
            <p:nvSpPr>
              <p:cNvPr id="98" name="Rectangle 97"/>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99" name="TextBox 98">
                <a:extLst>
                  <a:ext uri="{FF2B5EF4-FFF2-40B4-BE49-F238E27FC236}">
                    <a16:creationId xmlns="" xmlns:a16="http://schemas.microsoft.com/office/drawing/2014/main" id="{9DE11898-3F19-2048-874F-758170791F1D}"/>
                  </a:ext>
                </a:extLst>
              </p:cNvPr>
              <p:cNvSpPr txBox="1"/>
              <p:nvPr/>
            </p:nvSpPr>
            <p:spPr>
              <a:xfrm>
                <a:off x="1361526" y="3245872"/>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(3)</a:t>
                </a:r>
              </a:p>
            </p:txBody>
          </p:sp>
          <p:sp>
            <p:nvSpPr>
              <p:cNvPr id="100" name="TextBox 99"/>
              <p:cNvSpPr txBox="1"/>
              <p:nvPr/>
            </p:nvSpPr>
            <p:spPr>
              <a:xfrm>
                <a:off x="3306375" y="3335899"/>
                <a:ext cx="211032" cy="369332"/>
              </a:xfrm>
              <a:prstGeom prst="rect">
                <a:avLst/>
              </a:prstGeom>
              <a:noFill/>
            </p:spPr>
            <p:txBody>
              <a:bodyPr wrap="square" rtlCol="0">
                <a:spAutoFit/>
              </a:bodyPr>
              <a:lstStyle/>
              <a:p>
                <a:r>
                  <a:rPr lang="en-US" dirty="0" smtClean="0"/>
                  <a:t>5</a:t>
                </a:r>
                <a:endParaRPr lang="en-US" dirty="0"/>
              </a:p>
            </p:txBody>
          </p:sp>
          <p:sp>
            <p:nvSpPr>
              <p:cNvPr id="101" name="TextBox 100"/>
              <p:cNvSpPr txBox="1"/>
              <p:nvPr/>
            </p:nvSpPr>
            <p:spPr>
              <a:xfrm>
                <a:off x="4162695" y="3354430"/>
                <a:ext cx="211032" cy="369332"/>
              </a:xfrm>
              <a:prstGeom prst="rect">
                <a:avLst/>
              </a:prstGeom>
              <a:noFill/>
            </p:spPr>
            <p:txBody>
              <a:bodyPr wrap="square" rtlCol="0">
                <a:spAutoFit/>
              </a:bodyPr>
              <a:lstStyle/>
              <a:p>
                <a:r>
                  <a:rPr lang="en-US" dirty="0"/>
                  <a:t>2</a:t>
                </a:r>
              </a:p>
            </p:txBody>
          </p:sp>
        </p:grpSp>
      </p:grpSp>
      <p:sp>
        <p:nvSpPr>
          <p:cNvPr id="102" name="TextBox 101">
            <a:extLst>
              <a:ext uri="{FF2B5EF4-FFF2-40B4-BE49-F238E27FC236}">
                <a16:creationId xmlns="" xmlns:a16="http://schemas.microsoft.com/office/drawing/2014/main" id="{6376B19B-F9FD-3548-A45E-8ACC75A6A109}"/>
              </a:ext>
            </a:extLst>
          </p:cNvPr>
          <p:cNvSpPr txBox="1"/>
          <p:nvPr/>
        </p:nvSpPr>
        <p:spPr>
          <a:xfrm>
            <a:off x="5731103" y="4838571"/>
            <a:ext cx="828338"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prstClr val="black"/>
                </a:solidFill>
                <a:effectLst/>
                <a:uLnTx/>
                <a:uFillTx/>
                <a:latin typeface="Helvetica" pitchFamily="2" charset="0"/>
              </a:rPr>
              <a:t>- Bob</a:t>
            </a:r>
          </a:p>
        </p:txBody>
      </p:sp>
      <p:sp>
        <p:nvSpPr>
          <p:cNvPr id="103" name="Rounded Rectangle 102"/>
          <p:cNvSpPr/>
          <p:nvPr/>
        </p:nvSpPr>
        <p:spPr>
          <a:xfrm>
            <a:off x="5377889" y="4727997"/>
            <a:ext cx="1019350" cy="434056"/>
          </a:xfrm>
          <a:prstGeom prst="roundRect">
            <a:avLst/>
          </a:prstGeom>
          <a:noFill/>
          <a:ln w="28575"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grpSp>
        <p:nvGrpSpPr>
          <p:cNvPr id="104" name="Group 103"/>
          <p:cNvGrpSpPr/>
          <p:nvPr/>
        </p:nvGrpSpPr>
        <p:grpSpPr>
          <a:xfrm>
            <a:off x="5205059" y="4083410"/>
            <a:ext cx="402336" cy="602304"/>
            <a:chOff x="7081156" y="4617720"/>
            <a:chExt cx="402336" cy="602304"/>
          </a:xfrm>
        </p:grpSpPr>
        <p:pic>
          <p:nvPicPr>
            <p:cNvPr id="105" name="Picture 104"/>
            <p:cNvPicPr>
              <a:picLocks noChangeAspect="1"/>
            </p:cNvPicPr>
            <p:nvPr/>
          </p:nvPicPr>
          <p:blipFill>
            <a:blip r:embed="rId7"/>
            <a:stretch>
              <a:fillRect/>
            </a:stretch>
          </p:blipFill>
          <p:spPr>
            <a:xfrm>
              <a:off x="7081156" y="4984812"/>
              <a:ext cx="402336" cy="235212"/>
            </a:xfrm>
            <a:prstGeom prst="rect">
              <a:avLst/>
            </a:prstGeom>
          </p:spPr>
        </p:pic>
        <p:pic>
          <p:nvPicPr>
            <p:cNvPr id="106" name="Picture 105"/>
            <p:cNvPicPr>
              <a:picLocks noChangeAspect="1"/>
            </p:cNvPicPr>
            <p:nvPr/>
          </p:nvPicPr>
          <p:blipFill>
            <a:blip r:embed="rId4"/>
            <a:stretch>
              <a:fillRect/>
            </a:stretch>
          </p:blipFill>
          <p:spPr>
            <a:xfrm>
              <a:off x="7084839" y="4617720"/>
              <a:ext cx="394741" cy="429768"/>
            </a:xfrm>
            <a:prstGeom prst="rect">
              <a:avLst/>
            </a:prstGeom>
          </p:spPr>
        </p:pic>
      </p:grpSp>
      <p:grpSp>
        <p:nvGrpSpPr>
          <p:cNvPr id="107" name="Group 106"/>
          <p:cNvGrpSpPr/>
          <p:nvPr/>
        </p:nvGrpSpPr>
        <p:grpSpPr>
          <a:xfrm>
            <a:off x="6092461" y="4360367"/>
            <a:ext cx="411480" cy="321628"/>
            <a:chOff x="9422928" y="3132965"/>
            <a:chExt cx="411480" cy="321628"/>
          </a:xfrm>
        </p:grpSpPr>
        <p:pic>
          <p:nvPicPr>
            <p:cNvPr id="108" name="Picture 107"/>
            <p:cNvPicPr>
              <a:picLocks noChangeAspect="1"/>
            </p:cNvPicPr>
            <p:nvPr/>
          </p:nvPicPr>
          <p:blipFill>
            <a:blip r:embed="rId8"/>
            <a:stretch>
              <a:fillRect/>
            </a:stretch>
          </p:blipFill>
          <p:spPr>
            <a:xfrm>
              <a:off x="9422928" y="3132965"/>
              <a:ext cx="411480" cy="241761"/>
            </a:xfrm>
            <a:prstGeom prst="rect">
              <a:avLst/>
            </a:prstGeom>
          </p:spPr>
        </p:pic>
        <p:pic>
          <p:nvPicPr>
            <p:cNvPr id="109" name="Picture 108"/>
            <p:cNvPicPr>
              <a:picLocks noChangeAspect="1"/>
            </p:cNvPicPr>
            <p:nvPr/>
          </p:nvPicPr>
          <p:blipFill>
            <a:blip r:embed="rId9"/>
            <a:stretch>
              <a:fillRect/>
            </a:stretch>
          </p:blipFill>
          <p:spPr>
            <a:xfrm>
              <a:off x="9430185" y="3294859"/>
              <a:ext cx="393192" cy="159734"/>
            </a:xfrm>
            <a:prstGeom prst="rect">
              <a:avLst/>
            </a:prstGeom>
          </p:spPr>
        </p:pic>
      </p:grpSp>
      <p:grpSp>
        <p:nvGrpSpPr>
          <p:cNvPr id="110" name="Group 109"/>
          <p:cNvGrpSpPr/>
          <p:nvPr/>
        </p:nvGrpSpPr>
        <p:grpSpPr>
          <a:xfrm>
            <a:off x="5404083" y="4790880"/>
            <a:ext cx="411480" cy="321628"/>
            <a:chOff x="9422928" y="3132965"/>
            <a:chExt cx="411480" cy="321628"/>
          </a:xfrm>
        </p:grpSpPr>
        <p:pic>
          <p:nvPicPr>
            <p:cNvPr id="111" name="Picture 110"/>
            <p:cNvPicPr>
              <a:picLocks noChangeAspect="1"/>
            </p:cNvPicPr>
            <p:nvPr/>
          </p:nvPicPr>
          <p:blipFill>
            <a:blip r:embed="rId8"/>
            <a:stretch>
              <a:fillRect/>
            </a:stretch>
          </p:blipFill>
          <p:spPr>
            <a:xfrm>
              <a:off x="9422928" y="3132965"/>
              <a:ext cx="411480" cy="241761"/>
            </a:xfrm>
            <a:prstGeom prst="rect">
              <a:avLst/>
            </a:prstGeom>
          </p:spPr>
        </p:pic>
        <p:pic>
          <p:nvPicPr>
            <p:cNvPr id="112" name="Picture 111"/>
            <p:cNvPicPr>
              <a:picLocks noChangeAspect="1"/>
            </p:cNvPicPr>
            <p:nvPr/>
          </p:nvPicPr>
          <p:blipFill>
            <a:blip r:embed="rId9"/>
            <a:stretch>
              <a:fillRect/>
            </a:stretch>
          </p:blipFill>
          <p:spPr>
            <a:xfrm>
              <a:off x="9430185" y="3294859"/>
              <a:ext cx="393192" cy="159734"/>
            </a:xfrm>
            <a:prstGeom prst="rect">
              <a:avLst/>
            </a:prstGeom>
          </p:spPr>
        </p:pic>
      </p:grpSp>
      <p:grpSp>
        <p:nvGrpSpPr>
          <p:cNvPr id="267" name="Group 266"/>
          <p:cNvGrpSpPr/>
          <p:nvPr/>
        </p:nvGrpSpPr>
        <p:grpSpPr>
          <a:xfrm>
            <a:off x="3897873" y="3976208"/>
            <a:ext cx="4255877" cy="1502923"/>
            <a:chOff x="3282749" y="3716157"/>
            <a:chExt cx="4255877" cy="1502923"/>
          </a:xfrm>
        </p:grpSpPr>
        <p:grpSp>
          <p:nvGrpSpPr>
            <p:cNvPr id="268" name="Group 267"/>
            <p:cNvGrpSpPr/>
            <p:nvPr/>
          </p:nvGrpSpPr>
          <p:grpSpPr>
            <a:xfrm>
              <a:off x="3282749" y="3716157"/>
              <a:ext cx="4255877" cy="1502923"/>
              <a:chOff x="2247602" y="3601136"/>
              <a:chExt cx="4255877" cy="1502923"/>
            </a:xfrm>
          </p:grpSpPr>
          <p:sp>
            <p:nvSpPr>
              <p:cNvPr id="279" name="Rectangle 278"/>
              <p:cNvSpPr/>
              <p:nvPr/>
            </p:nvSpPr>
            <p:spPr>
              <a:xfrm>
                <a:off x="2247602" y="3617249"/>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0" name="Group 279"/>
              <p:cNvGrpSpPr/>
              <p:nvPr/>
            </p:nvGrpSpPr>
            <p:grpSpPr>
              <a:xfrm>
                <a:off x="2247602" y="3601136"/>
                <a:ext cx="4255877" cy="1502923"/>
                <a:chOff x="1339209" y="3245872"/>
                <a:chExt cx="4255877" cy="1502923"/>
              </a:xfrm>
            </p:grpSpPr>
            <p:pic>
              <p:nvPicPr>
                <p:cNvPr id="281" name="Picture 280">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282" name="Picture 281">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283" name="TextBox 282">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284" name="TextBox 283">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285" name="TextBox 284">
                  <a:extLst>
                    <a:ext uri="{FF2B5EF4-FFF2-40B4-BE49-F238E27FC236}">
                      <a16:creationId xmlns="" xmlns:a16="http://schemas.microsoft.com/office/drawing/2014/main" id="{9DE11898-3F19-2048-874F-758170791F1D}"/>
                    </a:ext>
                  </a:extLst>
                </p:cNvPr>
                <p:cNvSpPr txBox="1"/>
                <p:nvPr/>
              </p:nvSpPr>
              <p:spPr>
                <a:xfrm>
                  <a:off x="1613944" y="3613067"/>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2</a:t>
                  </a:r>
                </a:p>
              </p:txBody>
            </p:sp>
            <p:sp>
              <p:nvSpPr>
                <p:cNvPr id="286" name="Rectangle 285"/>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287" name="TextBox 286">
                  <a:extLst>
                    <a:ext uri="{FF2B5EF4-FFF2-40B4-BE49-F238E27FC236}">
                      <a16:creationId xmlns="" xmlns:a16="http://schemas.microsoft.com/office/drawing/2014/main" id="{9DE11898-3F19-2048-874F-758170791F1D}"/>
                    </a:ext>
                  </a:extLst>
                </p:cNvPr>
                <p:cNvSpPr txBox="1"/>
                <p:nvPr/>
              </p:nvSpPr>
              <p:spPr>
                <a:xfrm>
                  <a:off x="1361526" y="3245872"/>
                  <a:ext cx="42030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(4)</a:t>
                  </a:r>
                </a:p>
              </p:txBody>
            </p:sp>
            <p:sp>
              <p:nvSpPr>
                <p:cNvPr id="288" name="TextBox 287"/>
                <p:cNvSpPr txBox="1"/>
                <p:nvPr/>
              </p:nvSpPr>
              <p:spPr>
                <a:xfrm>
                  <a:off x="3306375" y="3335899"/>
                  <a:ext cx="211032" cy="369332"/>
                </a:xfrm>
                <a:prstGeom prst="rect">
                  <a:avLst/>
                </a:prstGeom>
                <a:noFill/>
              </p:spPr>
              <p:txBody>
                <a:bodyPr wrap="square" rtlCol="0">
                  <a:spAutoFit/>
                </a:bodyPr>
                <a:lstStyle/>
                <a:p>
                  <a:r>
                    <a:rPr lang="en-US" dirty="0" smtClean="0"/>
                    <a:t>5</a:t>
                  </a:r>
                  <a:endParaRPr lang="en-US" dirty="0"/>
                </a:p>
              </p:txBody>
            </p:sp>
            <p:sp>
              <p:nvSpPr>
                <p:cNvPr id="289" name="TextBox 288"/>
                <p:cNvSpPr txBox="1"/>
                <p:nvPr/>
              </p:nvSpPr>
              <p:spPr>
                <a:xfrm>
                  <a:off x="4162695" y="3354430"/>
                  <a:ext cx="211032" cy="369332"/>
                </a:xfrm>
                <a:prstGeom prst="rect">
                  <a:avLst/>
                </a:prstGeom>
                <a:noFill/>
              </p:spPr>
              <p:txBody>
                <a:bodyPr wrap="square" rtlCol="0">
                  <a:spAutoFit/>
                </a:bodyPr>
                <a:lstStyle/>
                <a:p>
                  <a:r>
                    <a:rPr lang="en-US" dirty="0"/>
                    <a:t>2</a:t>
                  </a:r>
                </a:p>
              </p:txBody>
            </p:sp>
          </p:grpSp>
        </p:grpSp>
        <p:sp>
          <p:nvSpPr>
            <p:cNvPr id="269" name="TextBox 268">
              <a:extLst>
                <a:ext uri="{FF2B5EF4-FFF2-40B4-BE49-F238E27FC236}">
                  <a16:creationId xmlns="" xmlns:a16="http://schemas.microsoft.com/office/drawing/2014/main" id="{6376B19B-F9FD-3548-A45E-8ACC75A6A109}"/>
                </a:ext>
              </a:extLst>
            </p:cNvPr>
            <p:cNvSpPr txBox="1"/>
            <p:nvPr/>
          </p:nvSpPr>
          <p:spPr>
            <a:xfrm>
              <a:off x="5731103" y="4838571"/>
              <a:ext cx="828338"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prstClr val="black"/>
                  </a:solidFill>
                  <a:effectLst/>
                  <a:uLnTx/>
                  <a:uFillTx/>
                  <a:latin typeface="Helvetica" pitchFamily="2" charset="0"/>
                </a:rPr>
                <a:t>- Bob</a:t>
              </a:r>
            </a:p>
          </p:txBody>
        </p:sp>
        <p:grpSp>
          <p:nvGrpSpPr>
            <p:cNvPr id="270" name="Group 269"/>
            <p:cNvGrpSpPr/>
            <p:nvPr/>
          </p:nvGrpSpPr>
          <p:grpSpPr>
            <a:xfrm>
              <a:off x="5205059" y="4083410"/>
              <a:ext cx="402336" cy="602304"/>
              <a:chOff x="7081156" y="4617720"/>
              <a:chExt cx="402336" cy="602304"/>
            </a:xfrm>
          </p:grpSpPr>
          <p:pic>
            <p:nvPicPr>
              <p:cNvPr id="277" name="Picture 276"/>
              <p:cNvPicPr>
                <a:picLocks noChangeAspect="1"/>
              </p:cNvPicPr>
              <p:nvPr/>
            </p:nvPicPr>
            <p:blipFill>
              <a:blip r:embed="rId7"/>
              <a:stretch>
                <a:fillRect/>
              </a:stretch>
            </p:blipFill>
            <p:spPr>
              <a:xfrm>
                <a:off x="7081156" y="4984812"/>
                <a:ext cx="402336" cy="235212"/>
              </a:xfrm>
              <a:prstGeom prst="rect">
                <a:avLst/>
              </a:prstGeom>
            </p:spPr>
          </p:pic>
          <p:pic>
            <p:nvPicPr>
              <p:cNvPr id="278" name="Picture 277"/>
              <p:cNvPicPr>
                <a:picLocks noChangeAspect="1"/>
              </p:cNvPicPr>
              <p:nvPr/>
            </p:nvPicPr>
            <p:blipFill>
              <a:blip r:embed="rId4"/>
              <a:stretch>
                <a:fillRect/>
              </a:stretch>
            </p:blipFill>
            <p:spPr>
              <a:xfrm>
                <a:off x="7084839" y="4617720"/>
                <a:ext cx="394741" cy="429768"/>
              </a:xfrm>
              <a:prstGeom prst="rect">
                <a:avLst/>
              </a:prstGeom>
            </p:spPr>
          </p:pic>
        </p:grpSp>
        <p:grpSp>
          <p:nvGrpSpPr>
            <p:cNvPr id="271" name="Group 270"/>
            <p:cNvGrpSpPr/>
            <p:nvPr/>
          </p:nvGrpSpPr>
          <p:grpSpPr>
            <a:xfrm>
              <a:off x="6092461" y="4360367"/>
              <a:ext cx="411480" cy="321628"/>
              <a:chOff x="9422928" y="3132965"/>
              <a:chExt cx="411480" cy="321628"/>
            </a:xfrm>
          </p:grpSpPr>
          <p:pic>
            <p:nvPicPr>
              <p:cNvPr id="275" name="Picture 274"/>
              <p:cNvPicPr>
                <a:picLocks noChangeAspect="1"/>
              </p:cNvPicPr>
              <p:nvPr/>
            </p:nvPicPr>
            <p:blipFill>
              <a:blip r:embed="rId8"/>
              <a:stretch>
                <a:fillRect/>
              </a:stretch>
            </p:blipFill>
            <p:spPr>
              <a:xfrm>
                <a:off x="9422928" y="3132965"/>
                <a:ext cx="411480" cy="241761"/>
              </a:xfrm>
              <a:prstGeom prst="rect">
                <a:avLst/>
              </a:prstGeom>
            </p:spPr>
          </p:pic>
          <p:pic>
            <p:nvPicPr>
              <p:cNvPr id="276" name="Picture 275"/>
              <p:cNvPicPr>
                <a:picLocks noChangeAspect="1"/>
              </p:cNvPicPr>
              <p:nvPr/>
            </p:nvPicPr>
            <p:blipFill>
              <a:blip r:embed="rId9"/>
              <a:stretch>
                <a:fillRect/>
              </a:stretch>
            </p:blipFill>
            <p:spPr>
              <a:xfrm>
                <a:off x="9430185" y="3294859"/>
                <a:ext cx="393192" cy="159734"/>
              </a:xfrm>
              <a:prstGeom prst="rect">
                <a:avLst/>
              </a:prstGeom>
            </p:spPr>
          </p:pic>
        </p:grpSp>
        <p:grpSp>
          <p:nvGrpSpPr>
            <p:cNvPr id="272" name="Group 271"/>
            <p:cNvGrpSpPr/>
            <p:nvPr/>
          </p:nvGrpSpPr>
          <p:grpSpPr>
            <a:xfrm>
              <a:off x="5404083" y="4790880"/>
              <a:ext cx="411480" cy="321628"/>
              <a:chOff x="9422928" y="3132965"/>
              <a:chExt cx="411480" cy="321628"/>
            </a:xfrm>
          </p:grpSpPr>
          <p:pic>
            <p:nvPicPr>
              <p:cNvPr id="273" name="Picture 272"/>
              <p:cNvPicPr>
                <a:picLocks noChangeAspect="1"/>
              </p:cNvPicPr>
              <p:nvPr/>
            </p:nvPicPr>
            <p:blipFill>
              <a:blip r:embed="rId8"/>
              <a:stretch>
                <a:fillRect/>
              </a:stretch>
            </p:blipFill>
            <p:spPr>
              <a:xfrm>
                <a:off x="9422928" y="3132965"/>
                <a:ext cx="411480" cy="241761"/>
              </a:xfrm>
              <a:prstGeom prst="rect">
                <a:avLst/>
              </a:prstGeom>
            </p:spPr>
          </p:pic>
          <p:pic>
            <p:nvPicPr>
              <p:cNvPr id="274" name="Picture 273"/>
              <p:cNvPicPr>
                <a:picLocks noChangeAspect="1"/>
              </p:cNvPicPr>
              <p:nvPr/>
            </p:nvPicPr>
            <p:blipFill>
              <a:blip r:embed="rId9"/>
              <a:stretch>
                <a:fillRect/>
              </a:stretch>
            </p:blipFill>
            <p:spPr>
              <a:xfrm>
                <a:off x="9430185" y="3294859"/>
                <a:ext cx="393192" cy="159734"/>
              </a:xfrm>
              <a:prstGeom prst="rect">
                <a:avLst/>
              </a:prstGeom>
            </p:spPr>
          </p:pic>
        </p:grpSp>
      </p:grpSp>
      <p:grpSp>
        <p:nvGrpSpPr>
          <p:cNvPr id="290" name="Group 289"/>
          <p:cNvGrpSpPr/>
          <p:nvPr/>
        </p:nvGrpSpPr>
        <p:grpSpPr>
          <a:xfrm>
            <a:off x="4501365" y="4267961"/>
            <a:ext cx="4329739" cy="1502923"/>
            <a:chOff x="3208887" y="3716157"/>
            <a:chExt cx="4329739" cy="1502923"/>
          </a:xfrm>
        </p:grpSpPr>
        <p:grpSp>
          <p:nvGrpSpPr>
            <p:cNvPr id="291" name="Group 290"/>
            <p:cNvGrpSpPr/>
            <p:nvPr/>
          </p:nvGrpSpPr>
          <p:grpSpPr>
            <a:xfrm>
              <a:off x="3208887" y="3716157"/>
              <a:ext cx="4329739" cy="1502923"/>
              <a:chOff x="2173740" y="3601136"/>
              <a:chExt cx="4329739" cy="1502923"/>
            </a:xfrm>
          </p:grpSpPr>
          <p:sp>
            <p:nvSpPr>
              <p:cNvPr id="302" name="Rectangle 301"/>
              <p:cNvSpPr/>
              <p:nvPr/>
            </p:nvSpPr>
            <p:spPr>
              <a:xfrm>
                <a:off x="2247602" y="3617249"/>
                <a:ext cx="4242668" cy="145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3" name="Group 302"/>
              <p:cNvGrpSpPr/>
              <p:nvPr/>
            </p:nvGrpSpPr>
            <p:grpSpPr>
              <a:xfrm>
                <a:off x="2173740" y="3601136"/>
                <a:ext cx="4329739" cy="1502923"/>
                <a:chOff x="1265347" y="3245872"/>
                <a:chExt cx="4329739" cy="1502923"/>
              </a:xfrm>
            </p:grpSpPr>
            <p:pic>
              <p:nvPicPr>
                <p:cNvPr id="304" name="Picture 303">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305" name="Picture 304">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306" name="TextBox 305">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307" name="TextBox 306">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308" name="TextBox 307">
                  <a:extLst>
                    <a:ext uri="{FF2B5EF4-FFF2-40B4-BE49-F238E27FC236}">
                      <a16:creationId xmlns="" xmlns:a16="http://schemas.microsoft.com/office/drawing/2014/main" id="{9DE11898-3F19-2048-874F-758170791F1D}"/>
                    </a:ext>
                  </a:extLst>
                </p:cNvPr>
                <p:cNvSpPr txBox="1"/>
                <p:nvPr/>
              </p:nvSpPr>
              <p:spPr>
                <a:xfrm>
                  <a:off x="1613944" y="3613067"/>
                  <a:ext cx="68640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err="1" smtClean="0">
                      <a:ln>
                        <a:noFill/>
                      </a:ln>
                      <a:solidFill>
                        <a:prstClr val="black"/>
                      </a:solidFill>
                      <a:effectLst/>
                      <a:uLnTx/>
                      <a:uFillTx/>
                      <a:latin typeface="Helvetica" pitchFamily="2" charset="0"/>
                    </a:rPr>
                    <a:t>Txn</a:t>
                  </a:r>
                  <a:r>
                    <a:rPr kumimoji="0" lang="en-US" sz="1500" b="1" i="0" u="none" strike="noStrike" kern="0" cap="none" spc="0" normalizeH="0" baseline="0" noProof="0" dirty="0" smtClean="0">
                      <a:ln>
                        <a:noFill/>
                      </a:ln>
                      <a:solidFill>
                        <a:prstClr val="black"/>
                      </a:solidFill>
                      <a:effectLst/>
                      <a:uLnTx/>
                      <a:uFillTx/>
                      <a:latin typeface="Helvetica" pitchFamily="2" charset="0"/>
                    </a:rPr>
                    <a:t> 2</a:t>
                  </a:r>
                </a:p>
              </p:txBody>
            </p:sp>
            <p:sp>
              <p:nvSpPr>
                <p:cNvPr id="309" name="Rectangle 308"/>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310" name="TextBox 309">
                  <a:extLst>
                    <a:ext uri="{FF2B5EF4-FFF2-40B4-BE49-F238E27FC236}">
                      <a16:creationId xmlns="" xmlns:a16="http://schemas.microsoft.com/office/drawing/2014/main" id="{9DE11898-3F19-2048-874F-758170791F1D}"/>
                    </a:ext>
                  </a:extLst>
                </p:cNvPr>
                <p:cNvSpPr txBox="1"/>
                <p:nvPr/>
              </p:nvSpPr>
              <p:spPr>
                <a:xfrm>
                  <a:off x="1265347" y="3245872"/>
                  <a:ext cx="612668"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(5</a:t>
                  </a:r>
                  <a:r>
                    <a:rPr kumimoji="0" lang="mr-IN" sz="1500" b="1" i="0" u="none" strike="noStrike" kern="0" cap="none" spc="0" normalizeH="0" baseline="0" noProof="0" dirty="0" smtClean="0">
                      <a:ln>
                        <a:noFill/>
                      </a:ln>
                      <a:solidFill>
                        <a:srgbClr val="FF0000"/>
                      </a:solidFill>
                      <a:effectLst/>
                      <a:uLnTx/>
                      <a:uFillTx/>
                      <a:latin typeface="Helvetica" pitchFamily="2" charset="0"/>
                    </a:rPr>
                    <a:t>…</a:t>
                  </a:r>
                  <a:r>
                    <a:rPr kumimoji="0" lang="en-US" sz="1500" b="1" i="0" u="none" strike="noStrike" kern="0" cap="none" spc="0" normalizeH="0" baseline="0" noProof="0" dirty="0" smtClean="0">
                      <a:ln>
                        <a:noFill/>
                      </a:ln>
                      <a:solidFill>
                        <a:srgbClr val="FF0000"/>
                      </a:solidFill>
                      <a:effectLst/>
                      <a:uLnTx/>
                      <a:uFillTx/>
                      <a:latin typeface="Helvetica" pitchFamily="2" charset="0"/>
                    </a:rPr>
                    <a:t>)</a:t>
                  </a:r>
                </a:p>
              </p:txBody>
            </p:sp>
            <p:sp>
              <p:nvSpPr>
                <p:cNvPr id="311" name="TextBox 310"/>
                <p:cNvSpPr txBox="1"/>
                <p:nvPr/>
              </p:nvSpPr>
              <p:spPr>
                <a:xfrm>
                  <a:off x="3306375" y="3335899"/>
                  <a:ext cx="211032" cy="369332"/>
                </a:xfrm>
                <a:prstGeom prst="rect">
                  <a:avLst/>
                </a:prstGeom>
                <a:noFill/>
              </p:spPr>
              <p:txBody>
                <a:bodyPr wrap="square" rtlCol="0">
                  <a:spAutoFit/>
                </a:bodyPr>
                <a:lstStyle/>
                <a:p>
                  <a:r>
                    <a:rPr lang="en-US" dirty="0" smtClean="0"/>
                    <a:t>5</a:t>
                  </a:r>
                  <a:endParaRPr lang="en-US" dirty="0"/>
                </a:p>
              </p:txBody>
            </p:sp>
            <p:sp>
              <p:nvSpPr>
                <p:cNvPr id="312" name="TextBox 311"/>
                <p:cNvSpPr txBox="1"/>
                <p:nvPr/>
              </p:nvSpPr>
              <p:spPr>
                <a:xfrm>
                  <a:off x="4162695" y="3354430"/>
                  <a:ext cx="211032" cy="369332"/>
                </a:xfrm>
                <a:prstGeom prst="rect">
                  <a:avLst/>
                </a:prstGeom>
                <a:noFill/>
              </p:spPr>
              <p:txBody>
                <a:bodyPr wrap="square" rtlCol="0">
                  <a:spAutoFit/>
                </a:bodyPr>
                <a:lstStyle/>
                <a:p>
                  <a:r>
                    <a:rPr lang="en-US" dirty="0"/>
                    <a:t>2</a:t>
                  </a:r>
                </a:p>
              </p:txBody>
            </p:sp>
          </p:grpSp>
        </p:grpSp>
        <p:sp>
          <p:nvSpPr>
            <p:cNvPr id="292" name="TextBox 291">
              <a:extLst>
                <a:ext uri="{FF2B5EF4-FFF2-40B4-BE49-F238E27FC236}">
                  <a16:creationId xmlns="" xmlns:a16="http://schemas.microsoft.com/office/drawing/2014/main" id="{6376B19B-F9FD-3548-A45E-8ACC75A6A109}"/>
                </a:ext>
              </a:extLst>
            </p:cNvPr>
            <p:cNvSpPr txBox="1"/>
            <p:nvPr/>
          </p:nvSpPr>
          <p:spPr>
            <a:xfrm>
              <a:off x="5731103" y="4838571"/>
              <a:ext cx="828338"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prstClr val="black"/>
                  </a:solidFill>
                  <a:effectLst/>
                  <a:uLnTx/>
                  <a:uFillTx/>
                  <a:latin typeface="Helvetica" pitchFamily="2" charset="0"/>
                </a:rPr>
                <a:t>- Bob</a:t>
              </a:r>
            </a:p>
          </p:txBody>
        </p:sp>
        <p:grpSp>
          <p:nvGrpSpPr>
            <p:cNvPr id="293" name="Group 292"/>
            <p:cNvGrpSpPr/>
            <p:nvPr/>
          </p:nvGrpSpPr>
          <p:grpSpPr>
            <a:xfrm>
              <a:off x="5205059" y="4083410"/>
              <a:ext cx="402336" cy="602304"/>
              <a:chOff x="7081156" y="4617720"/>
              <a:chExt cx="402336" cy="602304"/>
            </a:xfrm>
          </p:grpSpPr>
          <p:pic>
            <p:nvPicPr>
              <p:cNvPr id="300" name="Picture 299"/>
              <p:cNvPicPr>
                <a:picLocks noChangeAspect="1"/>
              </p:cNvPicPr>
              <p:nvPr/>
            </p:nvPicPr>
            <p:blipFill>
              <a:blip r:embed="rId7"/>
              <a:stretch>
                <a:fillRect/>
              </a:stretch>
            </p:blipFill>
            <p:spPr>
              <a:xfrm>
                <a:off x="7081156" y="4984812"/>
                <a:ext cx="402336" cy="235212"/>
              </a:xfrm>
              <a:prstGeom prst="rect">
                <a:avLst/>
              </a:prstGeom>
            </p:spPr>
          </p:pic>
          <p:pic>
            <p:nvPicPr>
              <p:cNvPr id="301" name="Picture 300"/>
              <p:cNvPicPr>
                <a:picLocks noChangeAspect="1"/>
              </p:cNvPicPr>
              <p:nvPr/>
            </p:nvPicPr>
            <p:blipFill>
              <a:blip r:embed="rId4"/>
              <a:stretch>
                <a:fillRect/>
              </a:stretch>
            </p:blipFill>
            <p:spPr>
              <a:xfrm>
                <a:off x="7084839" y="4617720"/>
                <a:ext cx="394741" cy="429768"/>
              </a:xfrm>
              <a:prstGeom prst="rect">
                <a:avLst/>
              </a:prstGeom>
            </p:spPr>
          </p:pic>
        </p:grpSp>
        <p:grpSp>
          <p:nvGrpSpPr>
            <p:cNvPr id="294" name="Group 293"/>
            <p:cNvGrpSpPr/>
            <p:nvPr/>
          </p:nvGrpSpPr>
          <p:grpSpPr>
            <a:xfrm>
              <a:off x="6092461" y="4360367"/>
              <a:ext cx="411480" cy="321628"/>
              <a:chOff x="9422928" y="3132965"/>
              <a:chExt cx="411480" cy="321628"/>
            </a:xfrm>
          </p:grpSpPr>
          <p:pic>
            <p:nvPicPr>
              <p:cNvPr id="298" name="Picture 297"/>
              <p:cNvPicPr>
                <a:picLocks noChangeAspect="1"/>
              </p:cNvPicPr>
              <p:nvPr/>
            </p:nvPicPr>
            <p:blipFill>
              <a:blip r:embed="rId8"/>
              <a:stretch>
                <a:fillRect/>
              </a:stretch>
            </p:blipFill>
            <p:spPr>
              <a:xfrm>
                <a:off x="9422928" y="3132965"/>
                <a:ext cx="411480" cy="241761"/>
              </a:xfrm>
              <a:prstGeom prst="rect">
                <a:avLst/>
              </a:prstGeom>
            </p:spPr>
          </p:pic>
          <p:pic>
            <p:nvPicPr>
              <p:cNvPr id="299" name="Picture 298"/>
              <p:cNvPicPr>
                <a:picLocks noChangeAspect="1"/>
              </p:cNvPicPr>
              <p:nvPr/>
            </p:nvPicPr>
            <p:blipFill>
              <a:blip r:embed="rId9"/>
              <a:stretch>
                <a:fillRect/>
              </a:stretch>
            </p:blipFill>
            <p:spPr>
              <a:xfrm>
                <a:off x="9430185" y="3294859"/>
                <a:ext cx="393192" cy="159734"/>
              </a:xfrm>
              <a:prstGeom prst="rect">
                <a:avLst/>
              </a:prstGeom>
            </p:spPr>
          </p:pic>
        </p:grpSp>
        <p:grpSp>
          <p:nvGrpSpPr>
            <p:cNvPr id="295" name="Group 294"/>
            <p:cNvGrpSpPr/>
            <p:nvPr/>
          </p:nvGrpSpPr>
          <p:grpSpPr>
            <a:xfrm>
              <a:off x="5404083" y="4790880"/>
              <a:ext cx="411480" cy="321628"/>
              <a:chOff x="9422928" y="3132965"/>
              <a:chExt cx="411480" cy="321628"/>
            </a:xfrm>
          </p:grpSpPr>
          <p:pic>
            <p:nvPicPr>
              <p:cNvPr id="296" name="Picture 295"/>
              <p:cNvPicPr>
                <a:picLocks noChangeAspect="1"/>
              </p:cNvPicPr>
              <p:nvPr/>
            </p:nvPicPr>
            <p:blipFill>
              <a:blip r:embed="rId8"/>
              <a:stretch>
                <a:fillRect/>
              </a:stretch>
            </p:blipFill>
            <p:spPr>
              <a:xfrm>
                <a:off x="9422928" y="3132965"/>
                <a:ext cx="411480" cy="241761"/>
              </a:xfrm>
              <a:prstGeom prst="rect">
                <a:avLst/>
              </a:prstGeom>
            </p:spPr>
          </p:pic>
          <p:pic>
            <p:nvPicPr>
              <p:cNvPr id="297" name="Picture 296"/>
              <p:cNvPicPr>
                <a:picLocks noChangeAspect="1"/>
              </p:cNvPicPr>
              <p:nvPr/>
            </p:nvPicPr>
            <p:blipFill>
              <a:blip r:embed="rId9"/>
              <a:stretch>
                <a:fillRect/>
              </a:stretch>
            </p:blipFill>
            <p:spPr>
              <a:xfrm>
                <a:off x="9430185" y="3294859"/>
                <a:ext cx="393192" cy="159734"/>
              </a:xfrm>
              <a:prstGeom prst="rect">
                <a:avLst/>
              </a:prstGeom>
            </p:spPr>
          </p:pic>
        </p:grpSp>
      </p:grpSp>
      <p:sp>
        <p:nvSpPr>
          <p:cNvPr id="115" name="Rectangle 114"/>
          <p:cNvSpPr/>
          <p:nvPr/>
        </p:nvSpPr>
        <p:spPr>
          <a:xfrm>
            <a:off x="5335770" y="4603370"/>
            <a:ext cx="4244871" cy="149132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grpSp>
        <p:nvGrpSpPr>
          <p:cNvPr id="116" name="Group 115"/>
          <p:cNvGrpSpPr/>
          <p:nvPr/>
        </p:nvGrpSpPr>
        <p:grpSpPr>
          <a:xfrm>
            <a:off x="5325320" y="4599920"/>
            <a:ext cx="4255877" cy="1502923"/>
            <a:chOff x="1339209" y="3245872"/>
            <a:chExt cx="4255877" cy="1502923"/>
          </a:xfrm>
        </p:grpSpPr>
        <p:pic>
          <p:nvPicPr>
            <p:cNvPr id="117" name="Picture 116">
              <a:extLst>
                <a:ext uri="{FF2B5EF4-FFF2-40B4-BE49-F238E27FC236}">
                  <a16:creationId xmlns="" xmlns:a16="http://schemas.microsoft.com/office/drawing/2014/main" id="{EF837493-20F6-0542-9EB1-A54B4F1E4771}"/>
                </a:ext>
              </a:extLst>
            </p:cNvPr>
            <p:cNvPicPr>
              <a:picLocks noChangeAspect="1"/>
            </p:cNvPicPr>
            <p:nvPr/>
          </p:nvPicPr>
          <p:blipFill>
            <a:blip r:embed="rId3">
              <a:duotone>
                <a:srgbClr val="4472C4">
                  <a:shade val="45000"/>
                  <a:satMod val="135000"/>
                </a:srgbClr>
                <a:prstClr val="white"/>
              </a:duotone>
            </a:blip>
            <a:stretch>
              <a:fillRect/>
            </a:stretch>
          </p:blipFill>
          <p:spPr>
            <a:xfrm>
              <a:off x="2322743" y="3437095"/>
              <a:ext cx="703093" cy="793822"/>
            </a:xfrm>
            <a:prstGeom prst="rect">
              <a:avLst/>
            </a:prstGeom>
          </p:spPr>
        </p:pic>
        <p:pic>
          <p:nvPicPr>
            <p:cNvPr id="118" name="Picture 117">
              <a:extLst>
                <a:ext uri="{FF2B5EF4-FFF2-40B4-BE49-F238E27FC236}">
                  <a16:creationId xmlns="" xmlns:a16="http://schemas.microsoft.com/office/drawing/2014/main" id="{084AF4F1-86B0-9147-8091-0DABA9770FBA}"/>
                </a:ext>
              </a:extLst>
            </p:cNvPr>
            <p:cNvPicPr>
              <a:picLocks noChangeAspect="1"/>
            </p:cNvPicPr>
            <p:nvPr/>
          </p:nvPicPr>
          <p:blipFill>
            <a:blip r:embed="rId3">
              <a:duotone>
                <a:srgbClr val="ED7D31">
                  <a:shade val="45000"/>
                  <a:satMod val="135000"/>
                </a:srgbClr>
                <a:prstClr val="white"/>
              </a:duotone>
            </a:blip>
            <a:stretch>
              <a:fillRect/>
            </a:stretch>
          </p:blipFill>
          <p:spPr>
            <a:xfrm>
              <a:off x="4710380" y="3437095"/>
              <a:ext cx="703093" cy="793822"/>
            </a:xfrm>
            <a:prstGeom prst="rect">
              <a:avLst/>
            </a:prstGeom>
          </p:spPr>
        </p:pic>
        <p:sp>
          <p:nvSpPr>
            <p:cNvPr id="119" name="TextBox 118">
              <a:extLst>
                <a:ext uri="{FF2B5EF4-FFF2-40B4-BE49-F238E27FC236}">
                  <a16:creationId xmlns="" xmlns:a16="http://schemas.microsoft.com/office/drawing/2014/main" id="{4395352A-8C43-8E4B-9B82-7202A8834A3A}"/>
                </a:ext>
              </a:extLst>
            </p:cNvPr>
            <p:cNvSpPr txBox="1"/>
            <p:nvPr/>
          </p:nvSpPr>
          <p:spPr>
            <a:xfrm>
              <a:off x="2384608" y="4121390"/>
              <a:ext cx="505094"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Alice</a:t>
              </a:r>
            </a:p>
          </p:txBody>
        </p:sp>
        <p:sp>
          <p:nvSpPr>
            <p:cNvPr id="120" name="TextBox 119">
              <a:extLst>
                <a:ext uri="{FF2B5EF4-FFF2-40B4-BE49-F238E27FC236}">
                  <a16:creationId xmlns="" xmlns:a16="http://schemas.microsoft.com/office/drawing/2014/main" id="{17DDA035-F333-EA46-96AA-9AA4BE0870F4}"/>
                </a:ext>
              </a:extLst>
            </p:cNvPr>
            <p:cNvSpPr txBox="1"/>
            <p:nvPr/>
          </p:nvSpPr>
          <p:spPr>
            <a:xfrm>
              <a:off x="4823388" y="4169977"/>
              <a:ext cx="441991" cy="30560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500" b="0" i="0" u="none" strike="noStrike" kern="0" cap="none" spc="0" normalizeH="0" baseline="0" noProof="0" dirty="0" smtClean="0">
                  <a:ln>
                    <a:noFill/>
                  </a:ln>
                  <a:solidFill>
                    <a:prstClr val="black"/>
                  </a:solidFill>
                  <a:effectLst/>
                  <a:uLnTx/>
                  <a:uFillTx/>
                  <a:latin typeface="Helvetica" pitchFamily="2" charset="0"/>
                </a:rPr>
                <a:t>Bob</a:t>
              </a:r>
            </a:p>
          </p:txBody>
        </p:sp>
        <p:sp>
          <p:nvSpPr>
            <p:cNvPr id="121" name="TextBox 120">
              <a:extLst>
                <a:ext uri="{FF2B5EF4-FFF2-40B4-BE49-F238E27FC236}">
                  <a16:creationId xmlns="" xmlns:a16="http://schemas.microsoft.com/office/drawing/2014/main" id="{9DE11898-3F19-2048-874F-758170791F1D}"/>
                </a:ext>
              </a:extLst>
            </p:cNvPr>
            <p:cNvSpPr txBox="1"/>
            <p:nvPr/>
          </p:nvSpPr>
          <p:spPr>
            <a:xfrm>
              <a:off x="1485705" y="3613067"/>
              <a:ext cx="942887" cy="55399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500" b="1" kern="0" dirty="0" smtClean="0">
                  <a:solidFill>
                    <a:prstClr val="black"/>
                  </a:solidFill>
                  <a:latin typeface="Helvetica" pitchFamily="2" charset="0"/>
                </a:rPr>
                <a:t>Close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prstClr val="black"/>
                  </a:solidFill>
                  <a:effectLst/>
                  <a:uLnTx/>
                  <a:uFillTx/>
                  <a:latin typeface="Helvetica" pitchFamily="2" charset="0"/>
                </a:rPr>
                <a:t>Channel</a:t>
              </a:r>
            </a:p>
          </p:txBody>
        </p:sp>
        <p:sp>
          <p:nvSpPr>
            <p:cNvPr id="122" name="Rectangle 121"/>
            <p:cNvSpPr/>
            <p:nvPr/>
          </p:nvSpPr>
          <p:spPr>
            <a:xfrm>
              <a:off x="1339209" y="3253837"/>
              <a:ext cx="4255877" cy="149495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
                <a:cs typeface=""/>
              </a:endParaRPr>
            </a:p>
          </p:txBody>
        </p:sp>
        <p:sp>
          <p:nvSpPr>
            <p:cNvPr id="123" name="TextBox 122">
              <a:extLst>
                <a:ext uri="{FF2B5EF4-FFF2-40B4-BE49-F238E27FC236}">
                  <a16:creationId xmlns="" xmlns:a16="http://schemas.microsoft.com/office/drawing/2014/main" id="{9DE11898-3F19-2048-874F-758170791F1D}"/>
                </a:ext>
              </a:extLst>
            </p:cNvPr>
            <p:cNvSpPr txBox="1"/>
            <p:nvPr/>
          </p:nvSpPr>
          <p:spPr>
            <a:xfrm>
              <a:off x="1356717" y="3245872"/>
              <a:ext cx="429926" cy="3231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500" b="1" i="0" u="none" strike="noStrike" kern="0" cap="none" spc="0" normalizeH="0" baseline="0" noProof="0" dirty="0" smtClean="0">
                  <a:ln>
                    <a:noFill/>
                  </a:ln>
                  <a:solidFill>
                    <a:srgbClr val="FF0000"/>
                  </a:solidFill>
                  <a:effectLst/>
                  <a:uLnTx/>
                  <a:uFillTx/>
                  <a:latin typeface="Helvetica" pitchFamily="2" charset="0"/>
                </a:rPr>
                <a:t>(n)</a:t>
              </a:r>
            </a:p>
          </p:txBody>
        </p:sp>
        <p:sp>
          <p:nvSpPr>
            <p:cNvPr id="128" name="TextBox 127"/>
            <p:cNvSpPr txBox="1"/>
            <p:nvPr/>
          </p:nvSpPr>
          <p:spPr>
            <a:xfrm>
              <a:off x="3306375" y="3335899"/>
              <a:ext cx="211032" cy="369332"/>
            </a:xfrm>
            <a:prstGeom prst="rect">
              <a:avLst/>
            </a:prstGeom>
            <a:noFill/>
          </p:spPr>
          <p:txBody>
            <a:bodyPr wrap="square" rtlCol="0">
              <a:spAutoFit/>
            </a:bodyPr>
            <a:lstStyle/>
            <a:p>
              <a:r>
                <a:rPr lang="en-US" dirty="0" smtClean="0"/>
                <a:t>5</a:t>
              </a:r>
              <a:endParaRPr lang="en-US" dirty="0"/>
            </a:p>
          </p:txBody>
        </p:sp>
        <p:sp>
          <p:nvSpPr>
            <p:cNvPr id="129" name="TextBox 128"/>
            <p:cNvSpPr txBox="1"/>
            <p:nvPr/>
          </p:nvSpPr>
          <p:spPr>
            <a:xfrm>
              <a:off x="4162695" y="3354430"/>
              <a:ext cx="211032" cy="369332"/>
            </a:xfrm>
            <a:prstGeom prst="rect">
              <a:avLst/>
            </a:prstGeom>
            <a:noFill/>
          </p:spPr>
          <p:txBody>
            <a:bodyPr wrap="square" rtlCol="0">
              <a:spAutoFit/>
            </a:bodyPr>
            <a:lstStyle/>
            <a:p>
              <a:r>
                <a:rPr lang="en-US" dirty="0"/>
                <a:t>2</a:t>
              </a:r>
            </a:p>
          </p:txBody>
        </p:sp>
      </p:grpSp>
      <p:grpSp>
        <p:nvGrpSpPr>
          <p:cNvPr id="133" name="Group 132"/>
          <p:cNvGrpSpPr/>
          <p:nvPr/>
        </p:nvGrpSpPr>
        <p:grpSpPr>
          <a:xfrm>
            <a:off x="7160567" y="5010998"/>
            <a:ext cx="402336" cy="602304"/>
            <a:chOff x="7081156" y="4617720"/>
            <a:chExt cx="402336" cy="602304"/>
          </a:xfrm>
        </p:grpSpPr>
        <p:pic>
          <p:nvPicPr>
            <p:cNvPr id="134" name="Picture 133"/>
            <p:cNvPicPr>
              <a:picLocks noChangeAspect="1"/>
            </p:cNvPicPr>
            <p:nvPr/>
          </p:nvPicPr>
          <p:blipFill>
            <a:blip r:embed="rId7"/>
            <a:stretch>
              <a:fillRect/>
            </a:stretch>
          </p:blipFill>
          <p:spPr>
            <a:xfrm>
              <a:off x="7081156" y="4984812"/>
              <a:ext cx="402336" cy="235212"/>
            </a:xfrm>
            <a:prstGeom prst="rect">
              <a:avLst/>
            </a:prstGeom>
          </p:spPr>
        </p:pic>
        <p:pic>
          <p:nvPicPr>
            <p:cNvPr id="135" name="Picture 134"/>
            <p:cNvPicPr>
              <a:picLocks noChangeAspect="1"/>
            </p:cNvPicPr>
            <p:nvPr/>
          </p:nvPicPr>
          <p:blipFill>
            <a:blip r:embed="rId4"/>
            <a:stretch>
              <a:fillRect/>
            </a:stretch>
          </p:blipFill>
          <p:spPr>
            <a:xfrm>
              <a:off x="7084839" y="4617720"/>
              <a:ext cx="394741" cy="429768"/>
            </a:xfrm>
            <a:prstGeom prst="rect">
              <a:avLst/>
            </a:prstGeom>
          </p:spPr>
        </p:pic>
      </p:grpSp>
      <p:grpSp>
        <p:nvGrpSpPr>
          <p:cNvPr id="136" name="Group 135"/>
          <p:cNvGrpSpPr/>
          <p:nvPr/>
        </p:nvGrpSpPr>
        <p:grpSpPr>
          <a:xfrm>
            <a:off x="8047969" y="5287955"/>
            <a:ext cx="411480" cy="321628"/>
            <a:chOff x="9422928" y="3132965"/>
            <a:chExt cx="411480" cy="321628"/>
          </a:xfrm>
        </p:grpSpPr>
        <p:pic>
          <p:nvPicPr>
            <p:cNvPr id="137" name="Picture 136"/>
            <p:cNvPicPr>
              <a:picLocks noChangeAspect="1"/>
            </p:cNvPicPr>
            <p:nvPr/>
          </p:nvPicPr>
          <p:blipFill>
            <a:blip r:embed="rId8"/>
            <a:stretch>
              <a:fillRect/>
            </a:stretch>
          </p:blipFill>
          <p:spPr>
            <a:xfrm>
              <a:off x="9422928" y="3132965"/>
              <a:ext cx="411480" cy="241761"/>
            </a:xfrm>
            <a:prstGeom prst="rect">
              <a:avLst/>
            </a:prstGeom>
          </p:spPr>
        </p:pic>
        <p:pic>
          <p:nvPicPr>
            <p:cNvPr id="138" name="Picture 137"/>
            <p:cNvPicPr>
              <a:picLocks noChangeAspect="1"/>
            </p:cNvPicPr>
            <p:nvPr/>
          </p:nvPicPr>
          <p:blipFill>
            <a:blip r:embed="rId9"/>
            <a:stretch>
              <a:fillRect/>
            </a:stretch>
          </p:blipFill>
          <p:spPr>
            <a:xfrm>
              <a:off x="9430185" y="3294859"/>
              <a:ext cx="393192" cy="159734"/>
            </a:xfrm>
            <a:prstGeom prst="rect">
              <a:avLst/>
            </a:prstGeom>
          </p:spPr>
        </p:pic>
      </p:grpSp>
      <p:sp>
        <p:nvSpPr>
          <p:cNvPr id="139" name="Up Arrow 138"/>
          <p:cNvSpPr/>
          <p:nvPr/>
        </p:nvSpPr>
        <p:spPr>
          <a:xfrm rot="2946851">
            <a:off x="8107410" y="1956884"/>
            <a:ext cx="248572" cy="341659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138783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27445</TotalTime>
  <Words>4070</Words>
  <Application>Microsoft Macintosh PowerPoint</Application>
  <PresentationFormat>Widescreen</PresentationFormat>
  <Paragraphs>863</Paragraphs>
  <Slides>37</Slides>
  <Notes>37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Calibri</vt:lpstr>
      <vt:lpstr>Calibri Light</vt:lpstr>
      <vt:lpstr>Gill Sans</vt:lpstr>
      <vt:lpstr>Gill Sans Light</vt:lpstr>
      <vt:lpstr>Helvetica</vt:lpstr>
      <vt:lpstr>Helvetica Neue</vt:lpstr>
      <vt:lpstr>Mangal</vt:lpstr>
      <vt:lpstr>Retrospect</vt:lpstr>
      <vt:lpstr>Routing Cryptocurrency with the Spider Network</vt:lpstr>
      <vt:lpstr>What is a blockchain?</vt:lpstr>
      <vt:lpstr>Blockchain Transactions</vt:lpstr>
      <vt:lpstr>Cryptocurrencies don’t scale!</vt:lpstr>
      <vt:lpstr>Solution: Payment Channels</vt:lpstr>
      <vt:lpstr>Solution: Payment Channels</vt:lpstr>
      <vt:lpstr>Solution: Payment Channels</vt:lpstr>
      <vt:lpstr>Solution: Payment Channels</vt:lpstr>
      <vt:lpstr>Solution: Payment Channels</vt:lpstr>
      <vt:lpstr>Payment Channel Network</vt:lpstr>
      <vt:lpstr>Payment Channel Network</vt:lpstr>
      <vt:lpstr>Payment Channel Network</vt:lpstr>
      <vt:lpstr>PowerPoint Presentation</vt:lpstr>
      <vt:lpstr>Routing in Payment Channel Networks</vt:lpstr>
      <vt:lpstr>PowerPoint Presentation</vt:lpstr>
      <vt:lpstr>PowerPoint Presentation</vt:lpstr>
      <vt:lpstr>PowerPoint Presentation</vt:lpstr>
      <vt:lpstr>PowerPoint Presentation</vt:lpstr>
      <vt:lpstr>PowerPoint Presentation</vt:lpstr>
      <vt:lpstr>Payment Channel Network</vt:lpstr>
      <vt:lpstr>Payment Channel Network</vt:lpstr>
      <vt:lpstr>The Spider Network</vt:lpstr>
      <vt:lpstr>Packet-switched Payment Channel Network</vt:lpstr>
      <vt:lpstr>PowerPoint Presentation</vt:lpstr>
      <vt:lpstr>PowerPoint Presentation</vt:lpstr>
      <vt:lpstr>PowerPoint Presentation</vt:lpstr>
      <vt:lpstr>PowerPoint Presentation</vt:lpstr>
      <vt:lpstr>PowerPoint Presentation</vt:lpstr>
      <vt:lpstr>Supporting Large Payments</vt:lpstr>
      <vt:lpstr>The Routing Problem</vt:lpstr>
      <vt:lpstr>What’s the best we can do?</vt:lpstr>
      <vt:lpstr>Routing the Circulation</vt:lpstr>
      <vt:lpstr>Decentralized Algorithm</vt:lpstr>
      <vt:lpstr>Evaluation</vt:lpstr>
      <vt:lpstr>Preliminary Results</vt:lpstr>
      <vt:lpstr>Summary</vt:lpstr>
      <vt:lpstr>Ripple Results</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Routing Cryptocurrency with the Spider Network</dc:title>
  <dc:creator>Vibhaalakshmi Sivaraman</dc:creator>
  <cp:lastModifiedBy>Vibhaalakshmi Sivaraman</cp:lastModifiedBy>
  <cp:revision>331</cp:revision>
  <dcterms:created xsi:type="dcterms:W3CDTF">2018-10-26T17:47:19Z</dcterms:created>
  <dcterms:modified xsi:type="dcterms:W3CDTF">2018-11-15T22:36:30Z</dcterms:modified>
</cp:coreProperties>
</file>

<file path=docProps/thumbnail.jpeg>
</file>